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767" r:id="rId1"/>
  </p:sldMasterIdLst>
  <p:notesMasterIdLst>
    <p:notesMasterId r:id="rId53"/>
  </p:notesMasterIdLst>
  <p:handoutMasterIdLst>
    <p:handoutMasterId r:id="rId54"/>
  </p:handoutMasterIdLst>
  <p:sldIdLst>
    <p:sldId id="260" r:id="rId2"/>
    <p:sldId id="410" r:id="rId3"/>
    <p:sldId id="411" r:id="rId4"/>
    <p:sldId id="412" r:id="rId5"/>
    <p:sldId id="360" r:id="rId6"/>
    <p:sldId id="392" r:id="rId7"/>
    <p:sldId id="336" r:id="rId8"/>
    <p:sldId id="372" r:id="rId9"/>
    <p:sldId id="361" r:id="rId10"/>
    <p:sldId id="337" r:id="rId11"/>
    <p:sldId id="362" r:id="rId12"/>
    <p:sldId id="413" r:id="rId13"/>
    <p:sldId id="364" r:id="rId14"/>
    <p:sldId id="367" r:id="rId15"/>
    <p:sldId id="338" r:id="rId16"/>
    <p:sldId id="365" r:id="rId17"/>
    <p:sldId id="373" r:id="rId18"/>
    <p:sldId id="366" r:id="rId19"/>
    <p:sldId id="339" r:id="rId20"/>
    <p:sldId id="414" r:id="rId21"/>
    <p:sldId id="415" r:id="rId22"/>
    <p:sldId id="344" r:id="rId23"/>
    <p:sldId id="346" r:id="rId24"/>
    <p:sldId id="399" r:id="rId25"/>
    <p:sldId id="347" r:id="rId26"/>
    <p:sldId id="416" r:id="rId27"/>
    <p:sldId id="349" r:id="rId28"/>
    <p:sldId id="401" r:id="rId29"/>
    <p:sldId id="350" r:id="rId30"/>
    <p:sldId id="383" r:id="rId31"/>
    <p:sldId id="368" r:id="rId32"/>
    <p:sldId id="384" r:id="rId33"/>
    <p:sldId id="353" r:id="rId34"/>
    <p:sldId id="354" r:id="rId35"/>
    <p:sldId id="355" r:id="rId36"/>
    <p:sldId id="370" r:id="rId37"/>
    <p:sldId id="376" r:id="rId38"/>
    <p:sldId id="356" r:id="rId39"/>
    <p:sldId id="402" r:id="rId40"/>
    <p:sldId id="371" r:id="rId41"/>
    <p:sldId id="377" r:id="rId42"/>
    <p:sldId id="403" r:id="rId43"/>
    <p:sldId id="378" r:id="rId44"/>
    <p:sldId id="404" r:id="rId45"/>
    <p:sldId id="417" r:id="rId46"/>
    <p:sldId id="393" r:id="rId47"/>
    <p:sldId id="405" r:id="rId48"/>
    <p:sldId id="406" r:id="rId49"/>
    <p:sldId id="418" r:id="rId50"/>
    <p:sldId id="419" r:id="rId51"/>
    <p:sldId id="391" r:id="rId52"/>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99"/>
    <a:srgbClr val="008096"/>
    <a:srgbClr val="E68125"/>
    <a:srgbClr val="00ABA7"/>
    <a:srgbClr val="FFCC00"/>
    <a:srgbClr val="CFCB28"/>
    <a:srgbClr val="B4B568"/>
    <a:srgbClr val="BAB568"/>
    <a:srgbClr val="99C267"/>
    <a:srgbClr val="99CD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3309" autoAdjust="0"/>
    <p:restoredTop sz="78931" autoAdjust="0"/>
  </p:normalViewPr>
  <p:slideViewPr>
    <p:cSldViewPr snapToGrid="0">
      <p:cViewPr>
        <p:scale>
          <a:sx n="66" d="100"/>
          <a:sy n="66" d="100"/>
        </p:scale>
        <p:origin x="883" y="-970"/>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70" d="100"/>
        <a:sy n="70" d="100"/>
      </p:scale>
      <p:origin x="0" y="0"/>
    </p:cViewPr>
  </p:sorterViewPr>
  <p:notesViewPr>
    <p:cSldViewPr snapToGrid="0">
      <p:cViewPr varScale="1">
        <p:scale>
          <a:sx n="54" d="100"/>
          <a:sy n="54" d="100"/>
        </p:scale>
        <p:origin x="2820" y="7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commentAuthors" Target="commentAuthor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54" Type="http://schemas.openxmlformats.org/officeDocument/2006/relationships/handoutMaster" Target="handoutMasters/handout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notesMaster" Target="notesMasters/notesMaster1.xml"/><Relationship Id="rId58"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dirty="0"/>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9B9C72C1-E89B-427A-8876-2C8E24179327}" type="datetimeFigureOut">
              <a:rPr lang="en-IN" smtClean="0"/>
              <a:t>10-07-2018</a:t>
            </a:fld>
            <a:endParaRPr lang="en-IN" dirty="0"/>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dirty="0"/>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A32053A6-2D1D-4B82-ABE8-2A420A520360}" type="slidenum">
              <a:rPr lang="en-IN" smtClean="0"/>
              <a:t>‹#›</a:t>
            </a:fld>
            <a:endParaRPr lang="en-IN" dirty="0"/>
          </a:p>
        </p:txBody>
      </p:sp>
    </p:spTree>
    <p:extLst>
      <p:ext uri="{BB962C8B-B14F-4D97-AF65-F5344CB8AC3E}">
        <p14:creationId xmlns:p14="http://schemas.microsoft.com/office/powerpoint/2010/main" val="2157554780"/>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dirty="0"/>
          </a:p>
        </p:txBody>
      </p:sp>
      <p:sp>
        <p:nvSpPr>
          <p:cNvPr id="286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dirty="0"/>
          </a:p>
        </p:txBody>
      </p:sp>
      <p:sp>
        <p:nvSpPr>
          <p:cNvPr id="15364"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6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dirty="0"/>
          </a:p>
        </p:txBody>
      </p:sp>
      <p:sp>
        <p:nvSpPr>
          <p:cNvPr id="286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B27FA774-5FFB-4387-B73A-68FA1CA07A0E}" type="slidenum">
              <a:rPr lang="en-US" altLang="en-US"/>
              <a:pPr>
                <a:defRPr/>
              </a:pPr>
              <a:t>‹#›</a:t>
            </a:fld>
            <a:endParaRPr lang="en-US" altLang="en-US" dirty="0"/>
          </a:p>
        </p:txBody>
      </p:sp>
    </p:spTree>
    <p:extLst>
      <p:ext uri="{BB962C8B-B14F-4D97-AF65-F5344CB8AC3E}">
        <p14:creationId xmlns:p14="http://schemas.microsoft.com/office/powerpoint/2010/main" val="403116490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4F69ABC-031E-481E-A54F-5514F37C319C}" type="slidenum">
              <a:rPr kumimoji="0" lang="en-US" altLang="en-US" smtClean="0"/>
              <a:pPr>
                <a:spcBef>
                  <a:spcPct val="0"/>
                </a:spcBef>
              </a:pPr>
              <a:t>1</a:t>
            </a:fld>
            <a:endParaRPr kumimoji="0" lang="en-US" altLang="en-US" dirty="0"/>
          </a:p>
        </p:txBody>
      </p:sp>
      <p:sp>
        <p:nvSpPr>
          <p:cNvPr id="17411" name="Rectangle 2"/>
          <p:cNvSpPr>
            <a:spLocks noGrp="1" noRot="1" noChangeAspect="1" noChangeArrowheads="1" noTextEdit="1"/>
          </p:cNvSpPr>
          <p:nvPr>
            <p:ph type="sldImg"/>
          </p:nvPr>
        </p:nvSpPr>
        <p:spPr>
          <a:ln/>
        </p:spPr>
      </p:sp>
      <p:sp>
        <p:nvSpPr>
          <p:cNvPr id="17412"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228416630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14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72A22562-B5BD-4944-A062-72ACFFFE2622}" type="slidenum">
              <a:rPr lang="en-US" altLang="en-US" sz="1200" smtClean="0"/>
              <a:pPr/>
              <a:t>47</a:t>
            </a:fld>
            <a:endParaRPr lang="en-US" altLang="en-US" sz="1200" dirty="0"/>
          </a:p>
        </p:txBody>
      </p:sp>
    </p:spTree>
    <p:extLst>
      <p:ext uri="{BB962C8B-B14F-4D97-AF65-F5344CB8AC3E}">
        <p14:creationId xmlns:p14="http://schemas.microsoft.com/office/powerpoint/2010/main" val="41909724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14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72A22562-B5BD-4944-A062-72ACFFFE2622}" type="slidenum">
              <a:rPr lang="en-US" altLang="en-US" sz="1200" smtClean="0"/>
              <a:pPr/>
              <a:t>48</a:t>
            </a:fld>
            <a:endParaRPr lang="en-US" altLang="en-US" sz="1200" dirty="0"/>
          </a:p>
        </p:txBody>
      </p:sp>
    </p:spTree>
    <p:extLst>
      <p:ext uri="{BB962C8B-B14F-4D97-AF65-F5344CB8AC3E}">
        <p14:creationId xmlns:p14="http://schemas.microsoft.com/office/powerpoint/2010/main" val="82097727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5</a:t>
            </a:fld>
            <a:endParaRPr lang="en-US" altLang="en-US" dirty="0"/>
          </a:p>
        </p:txBody>
      </p:sp>
    </p:spTree>
    <p:extLst>
      <p:ext uri="{BB962C8B-B14F-4D97-AF65-F5344CB8AC3E}">
        <p14:creationId xmlns:p14="http://schemas.microsoft.com/office/powerpoint/2010/main" val="44183961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13</a:t>
            </a:fld>
            <a:endParaRPr lang="en-US" altLang="en-US" dirty="0"/>
          </a:p>
        </p:txBody>
      </p:sp>
    </p:spTree>
    <p:extLst>
      <p:ext uri="{BB962C8B-B14F-4D97-AF65-F5344CB8AC3E}">
        <p14:creationId xmlns:p14="http://schemas.microsoft.com/office/powerpoint/2010/main" val="62946537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55700" rtl="0" eaLnBrk="0" fontAlgn="base" latinLnBrk="0" hangingPunct="0">
              <a:lnSpc>
                <a:spcPct val="90000"/>
              </a:lnSpc>
              <a:spcBef>
                <a:spcPct val="0"/>
              </a:spcBef>
              <a:spcAft>
                <a:spcPct val="35000"/>
              </a:spcAft>
              <a:buClrTx/>
              <a:buSzTx/>
              <a:buFontTx/>
              <a:buNone/>
              <a:tabLst/>
              <a:defRPr/>
            </a:pPr>
            <a:endParaRPr lang="en-IN" sz="1200" kern="1200"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19</a:t>
            </a:fld>
            <a:endParaRPr lang="en-US" altLang="en-US" dirty="0"/>
          </a:p>
        </p:txBody>
      </p:sp>
    </p:spTree>
    <p:extLst>
      <p:ext uri="{BB962C8B-B14F-4D97-AF65-F5344CB8AC3E}">
        <p14:creationId xmlns:p14="http://schemas.microsoft.com/office/powerpoint/2010/main" val="4694035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55700" rtl="0" eaLnBrk="0" fontAlgn="base" latinLnBrk="0" hangingPunct="0">
              <a:lnSpc>
                <a:spcPct val="90000"/>
              </a:lnSpc>
              <a:spcBef>
                <a:spcPct val="0"/>
              </a:spcBef>
              <a:spcAft>
                <a:spcPct val="35000"/>
              </a:spcAft>
              <a:buClrTx/>
              <a:buSzTx/>
              <a:buFontTx/>
              <a:buNone/>
              <a:tabLst/>
              <a:defRPr/>
            </a:pPr>
            <a:endParaRPr lang="en-IN" sz="1200" kern="1200"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20</a:t>
            </a:fld>
            <a:endParaRPr lang="en-US" altLang="en-US" dirty="0"/>
          </a:p>
        </p:txBody>
      </p:sp>
    </p:spTree>
    <p:extLst>
      <p:ext uri="{BB962C8B-B14F-4D97-AF65-F5344CB8AC3E}">
        <p14:creationId xmlns:p14="http://schemas.microsoft.com/office/powerpoint/2010/main" val="390208930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1155700" rtl="0" eaLnBrk="0" fontAlgn="base" latinLnBrk="0" hangingPunct="0">
              <a:lnSpc>
                <a:spcPct val="90000"/>
              </a:lnSpc>
              <a:spcBef>
                <a:spcPct val="0"/>
              </a:spcBef>
              <a:spcAft>
                <a:spcPct val="35000"/>
              </a:spcAft>
              <a:buClrTx/>
              <a:buSzTx/>
              <a:buFontTx/>
              <a:buNone/>
              <a:tabLst/>
              <a:defRPr/>
            </a:pPr>
            <a:endParaRPr lang="en-IN" sz="1200" kern="1200"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21</a:t>
            </a:fld>
            <a:endParaRPr lang="en-US" altLang="en-US" dirty="0"/>
          </a:p>
        </p:txBody>
      </p:sp>
    </p:spTree>
    <p:extLst>
      <p:ext uri="{BB962C8B-B14F-4D97-AF65-F5344CB8AC3E}">
        <p14:creationId xmlns:p14="http://schemas.microsoft.com/office/powerpoint/2010/main" val="39256231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rtl="0"/>
            <a:endParaRPr lang="en-IN" sz="1200"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23</a:t>
            </a:fld>
            <a:endParaRPr lang="en-US" altLang="en-US" dirty="0"/>
          </a:p>
        </p:txBody>
      </p:sp>
    </p:spTree>
    <p:extLst>
      <p:ext uri="{BB962C8B-B14F-4D97-AF65-F5344CB8AC3E}">
        <p14:creationId xmlns:p14="http://schemas.microsoft.com/office/powerpoint/2010/main" val="263133262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lgn="l" defTabSz="1244600" rtl="0">
              <a:lnSpc>
                <a:spcPct val="90000"/>
              </a:lnSpc>
              <a:spcBef>
                <a:spcPct val="0"/>
              </a:spcBef>
              <a:spcAft>
                <a:spcPct val="35000"/>
              </a:spcAft>
            </a:pPr>
            <a:endParaRPr lang="en-IN" dirty="0"/>
          </a:p>
        </p:txBody>
      </p:sp>
      <p:sp>
        <p:nvSpPr>
          <p:cNvPr id="4" name="Slide Number Placeholder 3"/>
          <p:cNvSpPr>
            <a:spLocks noGrp="1"/>
          </p:cNvSpPr>
          <p:nvPr>
            <p:ph type="sldNum" sz="quarter" idx="10"/>
          </p:nvPr>
        </p:nvSpPr>
        <p:spPr/>
        <p:txBody>
          <a:bodyPr/>
          <a:lstStyle/>
          <a:p>
            <a:pPr>
              <a:defRPr/>
            </a:pPr>
            <a:fld id="{B27FA774-5FFB-4387-B73A-68FA1CA07A0E}" type="slidenum">
              <a:rPr lang="en-US" altLang="en-US" smtClean="0"/>
              <a:pPr>
                <a:defRPr/>
              </a:pPr>
              <a:t>30</a:t>
            </a:fld>
            <a:endParaRPr lang="en-US" altLang="en-US" dirty="0"/>
          </a:p>
        </p:txBody>
      </p:sp>
    </p:spTree>
    <p:extLst>
      <p:ext uri="{BB962C8B-B14F-4D97-AF65-F5344CB8AC3E}">
        <p14:creationId xmlns:p14="http://schemas.microsoft.com/office/powerpoint/2010/main" val="2009407417"/>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Slide Image Placeholder 1"/>
          <p:cNvSpPr>
            <a:spLocks noGrp="1" noRot="1" noChangeAspect="1" noTextEdit="1"/>
          </p:cNvSpPr>
          <p:nvPr>
            <p:ph type="sldImg"/>
          </p:nvPr>
        </p:nvSpPr>
        <p:spPr>
          <a:ln/>
        </p:spPr>
      </p:sp>
      <p:sp>
        <p:nvSpPr>
          <p:cNvPr id="614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614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sz="2400">
                <a:solidFill>
                  <a:schemeClr val="tx1"/>
                </a:solidFill>
                <a:latin typeface="Times New Roman" panose="02020603050405020304" pitchFamily="18" charset="0"/>
              </a:defRPr>
            </a:lvl1pPr>
            <a:lvl2pPr marL="742950" indent="-285750">
              <a:defRPr sz="2400">
                <a:solidFill>
                  <a:schemeClr val="tx1"/>
                </a:solidFill>
                <a:latin typeface="Times New Roman" panose="02020603050405020304" pitchFamily="18" charset="0"/>
              </a:defRPr>
            </a:lvl2pPr>
            <a:lvl3pPr marL="1143000" indent="-228600">
              <a:defRPr sz="2400">
                <a:solidFill>
                  <a:schemeClr val="tx1"/>
                </a:solidFill>
                <a:latin typeface="Times New Roman" panose="02020603050405020304" pitchFamily="18" charset="0"/>
              </a:defRPr>
            </a:lvl3pPr>
            <a:lvl4pPr marL="1600200" indent="-228600">
              <a:defRPr sz="2400">
                <a:solidFill>
                  <a:schemeClr val="tx1"/>
                </a:solidFill>
                <a:latin typeface="Times New Roman" panose="02020603050405020304" pitchFamily="18" charset="0"/>
              </a:defRPr>
            </a:lvl4pPr>
            <a:lvl5pPr marL="2057400" indent="-228600">
              <a:defRPr sz="2400">
                <a:solidFill>
                  <a:schemeClr val="tx1"/>
                </a:solidFill>
                <a:latin typeface="Times New Roman" panose="02020603050405020304" pitchFamily="18" charset="0"/>
              </a:defRPr>
            </a:lvl5pPr>
            <a:lvl6pPr marL="2514600" indent="-228600" eaLnBrk="0" fontAlgn="base" hangingPunct="0">
              <a:spcBef>
                <a:spcPct val="0"/>
              </a:spcBef>
              <a:spcAft>
                <a:spcPct val="0"/>
              </a:spcAft>
              <a:defRPr sz="2400">
                <a:solidFill>
                  <a:schemeClr val="tx1"/>
                </a:solidFill>
                <a:latin typeface="Times New Roman" panose="02020603050405020304" pitchFamily="18" charset="0"/>
              </a:defRPr>
            </a:lvl6pPr>
            <a:lvl7pPr marL="2971800" indent="-228600" eaLnBrk="0" fontAlgn="base" hangingPunct="0">
              <a:spcBef>
                <a:spcPct val="0"/>
              </a:spcBef>
              <a:spcAft>
                <a:spcPct val="0"/>
              </a:spcAft>
              <a:defRPr sz="2400">
                <a:solidFill>
                  <a:schemeClr val="tx1"/>
                </a:solidFill>
                <a:latin typeface="Times New Roman" panose="02020603050405020304" pitchFamily="18" charset="0"/>
              </a:defRPr>
            </a:lvl7pPr>
            <a:lvl8pPr marL="3429000" indent="-228600" eaLnBrk="0" fontAlgn="base" hangingPunct="0">
              <a:spcBef>
                <a:spcPct val="0"/>
              </a:spcBef>
              <a:spcAft>
                <a:spcPct val="0"/>
              </a:spcAft>
              <a:defRPr sz="2400">
                <a:solidFill>
                  <a:schemeClr val="tx1"/>
                </a:solidFill>
                <a:latin typeface="Times New Roman" panose="02020603050405020304" pitchFamily="18" charset="0"/>
              </a:defRPr>
            </a:lvl8pPr>
            <a:lvl9pPr marL="3886200" indent="-228600" eaLnBrk="0" fontAlgn="base" hangingPunct="0">
              <a:spcBef>
                <a:spcPct val="0"/>
              </a:spcBef>
              <a:spcAft>
                <a:spcPct val="0"/>
              </a:spcAft>
              <a:defRPr sz="2400">
                <a:solidFill>
                  <a:schemeClr val="tx1"/>
                </a:solidFill>
                <a:latin typeface="Times New Roman" panose="02020603050405020304" pitchFamily="18" charset="0"/>
              </a:defRPr>
            </a:lvl9pPr>
          </a:lstStyle>
          <a:p>
            <a:fld id="{72A22562-B5BD-4944-A062-72ACFFFE2622}" type="slidenum">
              <a:rPr lang="en-US" altLang="en-US" sz="1200" smtClean="0"/>
              <a:pPr/>
              <a:t>46</a:t>
            </a:fld>
            <a:endParaRPr lang="en-US" altLang="en-US" sz="1200" dirty="0"/>
          </a:p>
        </p:txBody>
      </p:sp>
    </p:spTree>
    <p:extLst>
      <p:ext uri="{BB962C8B-B14F-4D97-AF65-F5344CB8AC3E}">
        <p14:creationId xmlns:p14="http://schemas.microsoft.com/office/powerpoint/2010/main" val="713445282"/>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TextBox 3"/>
          <p:cNvSpPr txBox="1">
            <a:spLocks noChangeArrowheads="1"/>
          </p:cNvSpPr>
          <p:nvPr userDrawn="1"/>
        </p:nvSpPr>
        <p:spPr bwMode="auto">
          <a:xfrm>
            <a:off x="5230811" y="3102114"/>
            <a:ext cx="3684589" cy="1723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Database Systems,</a:t>
            </a:r>
          </a:p>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Data Warehouses,</a:t>
            </a:r>
          </a:p>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and Data Marts</a:t>
            </a:r>
            <a:endParaRPr kumimoji="0" lang="en-IN"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endParaRP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3</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58183175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userDrawn="1">
  <p:cSld name="2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TextBox 3"/>
          <p:cNvSpPr txBox="1">
            <a:spLocks noChangeArrowheads="1"/>
          </p:cNvSpPr>
          <p:nvPr userDrawn="1"/>
        </p:nvSpPr>
        <p:spPr bwMode="auto">
          <a:xfrm>
            <a:off x="5230811" y="3102114"/>
            <a:ext cx="3684589" cy="15696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Database Systems,</a:t>
            </a:r>
          </a:p>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Data Warehouses,</a:t>
            </a:r>
          </a:p>
          <a:p>
            <a:pPr marL="0" marR="0" lvl="0" indent="0" algn="l" defTabSz="914400" rtl="0" eaLnBrk="1" fontAlgn="base" latinLnBrk="0" hangingPunct="1">
              <a:lnSpc>
                <a:spcPct val="100000"/>
              </a:lnSpc>
              <a:spcBef>
                <a:spcPts val="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and Data Marts</a:t>
            </a:r>
            <a:endParaRPr kumimoji="0" lang="en-IN"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endParaRP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3</a:t>
            </a:r>
          </a:p>
        </p:txBody>
      </p:sp>
      <p:sp>
        <p:nvSpPr>
          <p:cNvPr id="9"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1171669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16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sz="1000" kern="700" spc="50" dirty="0">
                <a:solidFill>
                  <a:schemeClr val="tx2"/>
                </a:solidFill>
                <a:latin typeface="Arial Narrow"/>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a:defRPr/>
            </a:pPr>
            <a:endParaRPr lang="en-US" dirty="0"/>
          </a:p>
        </p:txBody>
      </p:sp>
      <p:sp>
        <p:nvSpPr>
          <p:cNvPr id="10" name="Footer Placeholder 4"/>
          <p:cNvSpPr>
            <a:spLocks noGrp="1"/>
          </p:cNvSpPr>
          <p:nvPr>
            <p:ph type="ftr" sz="quarter" idx="11"/>
          </p:nvPr>
        </p:nvSpPr>
        <p:spPr/>
        <p:txBody>
          <a:bodyPr/>
          <a:lstStyle>
            <a:lvl1pPr>
              <a:defRPr/>
            </a:lvl1pPr>
          </a:lstStyle>
          <a:p>
            <a:pPr>
              <a:defRPr/>
            </a:pPr>
            <a:endParaRPr lang="en-US" dirty="0"/>
          </a:p>
        </p:txBody>
      </p:sp>
      <p:sp>
        <p:nvSpPr>
          <p:cNvPr id="11" name="Slide Number Placeholder 5"/>
          <p:cNvSpPr>
            <a:spLocks noGrp="1"/>
          </p:cNvSpPr>
          <p:nvPr>
            <p:ph type="sldNum" sz="quarter" idx="12"/>
          </p:nvPr>
        </p:nvSpPr>
        <p:spPr/>
        <p:txBody>
          <a:bodyPr/>
          <a:lstStyle>
            <a:lvl1pPr>
              <a:defRPr/>
            </a:lvl1pPr>
          </a:lstStyle>
          <a:p>
            <a:pPr>
              <a:defRPr/>
            </a:pPr>
            <a:fld id="{06C0AF5B-E16F-46C5-8988-DDAC7BD46335}" type="slidenum">
              <a:rPr lang="en-US" altLang="en-US"/>
              <a:pPr>
                <a:defRPr/>
              </a:pPr>
              <a:t>‹#›</a:t>
            </a:fld>
            <a:endParaRPr lang="en-US" altLang="en-US" dirty="0"/>
          </a:p>
        </p:txBody>
      </p:sp>
      <p:sp>
        <p:nvSpPr>
          <p:cNvPr id="13" name="Rectangle 12"/>
          <p:cNvSpPr/>
          <p:nvPr userDrawn="1"/>
        </p:nvSpPr>
        <p:spPr>
          <a:xfrm>
            <a:off x="-15124" y="381000"/>
            <a:ext cx="9159123" cy="10414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16" name="Rectangle 15"/>
          <p:cNvSpPr/>
          <p:nvPr userDrawn="1"/>
        </p:nvSpPr>
        <p:spPr>
          <a:xfrm>
            <a:off x="-15123" y="381000"/>
            <a:ext cx="2055958" cy="10414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dirty="0"/>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r>
              <a:rPr lang="en-US" dirty="0"/>
              <a:t>Exhibit</a:t>
            </a:r>
          </a:p>
        </p:txBody>
      </p:sp>
      <p:sp>
        <p:nvSpPr>
          <p:cNvPr id="15" name="Title 1"/>
          <p:cNvSpPr>
            <a:spLocks noGrp="1"/>
          </p:cNvSpPr>
          <p:nvPr>
            <p:ph type="title"/>
          </p:nvPr>
        </p:nvSpPr>
        <p:spPr>
          <a:xfrm>
            <a:off x="1920122" y="464599"/>
            <a:ext cx="6916742"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22204179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34681"/>
            <a:ext cx="6968333" cy="9144001"/>
          </a:xfrm>
          <a:prstGeom prst="rect">
            <a:avLst/>
          </a:prstGeom>
        </p:spPr>
      </p:pic>
      <p:sp>
        <p:nvSpPr>
          <p:cNvPr id="5"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8" name="Footer Placeholder 1"/>
          <p:cNvSpPr txBox="1">
            <a:spLocks/>
          </p:cNvSpPr>
          <p:nvPr userDrawn="1"/>
        </p:nvSpPr>
        <p:spPr>
          <a:xfrm>
            <a:off x="1279826" y="6542081"/>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4" name="Rectangle 13"/>
          <p:cNvSpPr/>
          <p:nvPr userDrawn="1"/>
        </p:nvSpPr>
        <p:spPr>
          <a:xfrm>
            <a:off x="-15123" y="27124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525764" y="457201"/>
            <a:ext cx="8229600" cy="881752"/>
          </a:xfrm>
        </p:spPr>
        <p:txBody>
          <a:bodyPr>
            <a:normAutofit/>
          </a:bodyPr>
          <a:lstStyle>
            <a:lvl1pPr algn="l">
              <a:defRPr sz="3200" b="1" baseline="0">
                <a:solidFill>
                  <a:schemeClr val="bg1"/>
                </a:solidFill>
                <a:latin typeface="Folio Std Medium"/>
                <a:cs typeface="Folio Std Medium"/>
              </a:defRPr>
            </a:lvl1pPr>
          </a:lstStyle>
          <a:p>
            <a:r>
              <a:rPr lang="en-US" dirty="0"/>
              <a:t>Click to edit Master title style</a:t>
            </a:r>
          </a:p>
        </p:txBody>
      </p:sp>
      <p:sp>
        <p:nvSpPr>
          <p:cNvPr id="3" name="Content Placeholder 2"/>
          <p:cNvSpPr>
            <a:spLocks noGrp="1"/>
          </p:cNvSpPr>
          <p:nvPr>
            <p:ph idx="1"/>
          </p:nvPr>
        </p:nvSpPr>
        <p:spPr>
          <a:xfrm>
            <a:off x="994500" y="1738303"/>
            <a:ext cx="7821824" cy="4022416"/>
          </a:xfrm>
        </p:spPr>
        <p:txBody>
          <a:bodyPr/>
          <a:lstStyle>
            <a:lvl1pPr marL="342900" indent="-342900">
              <a:lnSpc>
                <a:spcPct val="90000"/>
              </a:lnSpc>
              <a:buClr>
                <a:schemeClr val="tx2"/>
              </a:buClr>
              <a:buFont typeface="Arial" charset="0"/>
              <a:buChar char="•"/>
              <a:defRPr baseline="0">
                <a:solidFill>
                  <a:schemeClr val="tx2"/>
                </a:solidFill>
                <a:latin typeface="Folio Std Medium" charset="0"/>
              </a:defRPr>
            </a:lvl1pPr>
            <a:lvl2pPr marL="640080" indent="-274320">
              <a:lnSpc>
                <a:spcPct val="90000"/>
              </a:lnSpc>
              <a:buClr>
                <a:schemeClr val="tx2"/>
              </a:buClr>
              <a:buSzPct val="80000"/>
              <a:buFont typeface="Arial" panose="020B0604020202020204" pitchFamily="34" charset="0"/>
              <a:buChar char="•"/>
              <a:defRPr b="0" i="0" baseline="0">
                <a:solidFill>
                  <a:schemeClr val="tx2"/>
                </a:solidFill>
                <a:latin typeface="Folio Std Light" charset="0"/>
              </a:defRPr>
            </a:lvl2pPr>
            <a:lvl3pPr marL="960120" indent="-320040">
              <a:lnSpc>
                <a:spcPct val="90000"/>
              </a:lnSpc>
              <a:buClr>
                <a:schemeClr val="tx2"/>
              </a:buClr>
              <a:buSzPct val="80000"/>
              <a:buFont typeface="Arial" panose="020B0604020202020204" pitchFamily="34" charset="0"/>
              <a:buChar char="•"/>
              <a:defRPr sz="2800" i="0" baseline="0">
                <a:solidFill>
                  <a:schemeClr val="tx2"/>
                </a:solidFill>
                <a:latin typeface="Folio Std Light" charset="0"/>
              </a:defRPr>
            </a:lvl3pPr>
            <a:lvl4pPr marL="1234440" indent="-228600">
              <a:lnSpc>
                <a:spcPct val="90000"/>
              </a:lnSpc>
              <a:buClr>
                <a:schemeClr val="tx1"/>
              </a:buClr>
              <a:buSzPct val="79000"/>
              <a:buFont typeface="Arial" panose="020B0604020202020204" pitchFamily="34" charset="0"/>
              <a:buChar char="•"/>
              <a:defRPr sz="2400" i="0" baseline="0">
                <a:solidFill>
                  <a:schemeClr val="tx2"/>
                </a:solidFill>
                <a:latin typeface="Folio Std Light" charset="0"/>
              </a:defRPr>
            </a:lvl4pPr>
            <a:lvl5pPr marL="1508760" indent="-228600">
              <a:buClr>
                <a:schemeClr val="tx1"/>
              </a:buClr>
              <a:buSzPct val="79000"/>
              <a:buFont typeface="Arial" panose="020B0604020202020204" pitchFamily="34" charset="0"/>
              <a:buChar char="•"/>
              <a:defRPr i="0" baseline="0">
                <a:solidFill>
                  <a:schemeClr val="tx2"/>
                </a:solidFill>
                <a:latin typeface="Folio Std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711BE30-F6B7-41BA-9B5E-8D0952562DE9}"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181110706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4" name="Rectangle 13"/>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Rectangle 14"/>
          <p:cNvSpPr/>
          <p:nvPr userDrawn="1"/>
        </p:nvSpPr>
        <p:spPr>
          <a:xfrm>
            <a:off x="-15123" y="381000"/>
            <a:ext cx="2042706"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rPr>
              <a:t>Exhibit</a:t>
            </a:r>
          </a:p>
        </p:txBody>
      </p:sp>
      <p:sp>
        <p:nvSpPr>
          <p:cNvPr id="7" name="Footer Placeholder 1"/>
          <p:cNvSpPr txBox="1">
            <a:spLocks/>
          </p:cNvSpPr>
          <p:nvPr userDrawn="1"/>
        </p:nvSpPr>
        <p:spPr>
          <a:xfrm>
            <a:off x="1289049"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F46A02-5E75-4C48-8D4F-C9D06E623B3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Content Placeholder 2" descr="The image shows George Washington on a horse. Surrounding him are soldiers on  horses. And there are soldiers, walking, on the right side of the image. There is snow all over the ground. &#10;"/>
          <p:cNvSpPr>
            <a:spLocks noGrp="1"/>
          </p:cNvSpPr>
          <p:nvPr>
            <p:ph idx="1"/>
          </p:nvPr>
        </p:nvSpPr>
        <p:spPr>
          <a:xfrm>
            <a:off x="993775" y="1533525"/>
            <a:ext cx="7823200" cy="4227513"/>
          </a:xfrm>
        </p:spPr>
        <p:txBody>
          <a:bodyPr/>
          <a:lstStyle>
            <a:lvl1pPr marL="0" marR="0" indent="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baseline="0">
                <a:solidFill>
                  <a:schemeClr val="tx2"/>
                </a:solidFill>
                <a:latin typeface="Folio Std Medium" charset="0"/>
              </a:defRPr>
            </a:lvl1pPr>
          </a:lstStyle>
          <a:p>
            <a:endParaRPr lang="en-US" altLang="en-US" dirty="0"/>
          </a:p>
        </p:txBody>
      </p:sp>
      <p:sp>
        <p:nvSpPr>
          <p:cNvPr id="17" name="Title 1"/>
          <p:cNvSpPr>
            <a:spLocks noGrp="1"/>
          </p:cNvSpPr>
          <p:nvPr>
            <p:ph type="title"/>
          </p:nvPr>
        </p:nvSpPr>
        <p:spPr>
          <a:xfrm>
            <a:off x="2027583" y="464599"/>
            <a:ext cx="6809280"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2713748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6C0AF5B-E16F-46C5-8988-DDAC7BD46335}"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3" name="Rectangle 12"/>
          <p:cNvSpPr/>
          <p:nvPr userDrawn="1"/>
        </p:nvSpPr>
        <p:spPr>
          <a:xfrm>
            <a:off x="-15124" y="380999"/>
            <a:ext cx="9159123" cy="1018023"/>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Rectangle 15"/>
          <p:cNvSpPr/>
          <p:nvPr userDrawn="1"/>
        </p:nvSpPr>
        <p:spPr>
          <a:xfrm>
            <a:off x="-15123" y="381000"/>
            <a:ext cx="2029453"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rPr>
              <a:t>Exhibit</a:t>
            </a:r>
          </a:p>
        </p:txBody>
      </p:sp>
      <p:sp>
        <p:nvSpPr>
          <p:cNvPr id="15" name="Title 1"/>
          <p:cNvSpPr>
            <a:spLocks noGrp="1"/>
          </p:cNvSpPr>
          <p:nvPr>
            <p:ph type="title"/>
          </p:nvPr>
        </p:nvSpPr>
        <p:spPr>
          <a:xfrm>
            <a:off x="2014330" y="464599"/>
            <a:ext cx="6822534"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35685166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5" name="Oval 4"/>
          <p:cNvSpPr/>
          <p:nvPr userDrawn="1"/>
        </p:nvSpPr>
        <p:spPr>
          <a:xfrm>
            <a:off x="-350520" y="-838200"/>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extBox 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(1 of 3)</a:t>
            </a:r>
          </a:p>
        </p:txBody>
      </p:sp>
      <p:sp>
        <p:nvSpPr>
          <p:cNvPr id="10"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3"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
        <p:nvSpPr>
          <p:cNvPr id="14"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3" name="Date Placeholder 3"/>
          <p:cNvSpPr>
            <a:spLocks noGrp="1"/>
          </p:cNvSpPr>
          <p:nvPr>
            <p:ph type="dt" sz="half" idx="10"/>
          </p:nvPr>
        </p:nvSpPr>
        <p:spPr>
          <a:xfrm>
            <a:off x="531336" y="6340282"/>
            <a:ext cx="2133600" cy="365125"/>
          </a:xfrm>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a:xfrm>
            <a:off x="3513666" y="6299897"/>
            <a:ext cx="2988733" cy="44589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cxnSp>
        <p:nvCxnSpPr>
          <p:cNvPr id="17" name="Straight Connector 16"/>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20" name="Straight Connector 19"/>
          <p:cNvCxnSpPr/>
          <p:nvPr userDrawn="1"/>
        </p:nvCxnSpPr>
        <p:spPr>
          <a:xfrm flipH="1">
            <a:off x="6721475" y="609600"/>
            <a:ext cx="2498726"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274607428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243723"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(2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247522369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304800"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(3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a:xfrm>
            <a:off x="3201987" y="6340282"/>
            <a:ext cx="2895600" cy="36512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4700977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3" y="-1175608"/>
            <a:ext cx="6968333" cy="9144001"/>
          </a:xfrm>
          <a:prstGeom prst="rect">
            <a:avLst/>
          </a:prstGeom>
        </p:spPr>
      </p:pic>
      <p:sp>
        <p:nvSpPr>
          <p:cNvPr id="6"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8"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95600" y="1488338"/>
            <a:ext cx="3252724" cy="3391020"/>
          </a:xfrm>
          <a:prstGeom prst="rect">
            <a:avLst/>
          </a:prstGeom>
        </p:spPr>
      </p:pic>
    </p:spTree>
    <p:extLst>
      <p:ext uri="{BB962C8B-B14F-4D97-AF65-F5344CB8AC3E}">
        <p14:creationId xmlns:p14="http://schemas.microsoft.com/office/powerpoint/2010/main" val="308683864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11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34681"/>
            <a:ext cx="6968333" cy="9144001"/>
          </a:xfrm>
          <a:prstGeom prst="rect">
            <a:avLst/>
          </a:prstGeom>
        </p:spPr>
      </p:pic>
      <p:sp>
        <p:nvSpPr>
          <p:cNvPr id="15" name="Rectangle 14"/>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6D4676F9-E84E-4676-B12B-6991BF6EA45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Rectangle 11"/>
          <p:cNvSpPr/>
          <p:nvPr userDrawn="1"/>
        </p:nvSpPr>
        <p:spPr>
          <a:xfrm>
            <a:off x="-15123" y="381000"/>
            <a:ext cx="1843923"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152400" y="439199"/>
            <a:ext cx="2438400"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rPr>
              <a:t>Table</a:t>
            </a:r>
          </a:p>
        </p:txBody>
      </p:sp>
      <p:sp>
        <p:nvSpPr>
          <p:cNvPr id="2" name="Title 1"/>
          <p:cNvSpPr>
            <a:spLocks noGrp="1"/>
          </p:cNvSpPr>
          <p:nvPr>
            <p:ph type="title" hasCustomPrompt="1"/>
          </p:nvPr>
        </p:nvSpPr>
        <p:spPr>
          <a:xfrm>
            <a:off x="1143000" y="464599"/>
            <a:ext cx="7693863"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6.1  Click to edit Master title style</a:t>
            </a:r>
          </a:p>
        </p:txBody>
      </p:sp>
    </p:spTree>
    <p:extLst>
      <p:ext uri="{BB962C8B-B14F-4D97-AF65-F5344CB8AC3E}">
        <p14:creationId xmlns:p14="http://schemas.microsoft.com/office/powerpoint/2010/main" val="35625968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9EACB8"/>
                </a:solidFill>
                <a:ea typeface="ＭＳ Ｐゴシック" panose="020B0600070205080204" pitchFamily="34" charset="-128"/>
                <a:cs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9D8B14E-E5F5-4BA9-9544-0E43EE23F623}"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3525168314"/>
      </p:ext>
    </p:extLst>
  </p:cSld>
  <p:clrMap bg1="lt1" tx1="dk1" bg2="lt2" tx2="dk2" accent1="accent1" accent2="accent2" accent3="accent3" accent4="accent4" accent5="accent5" accent6="accent6" hlink="hlink" folHlink="folHlink"/>
  <p:sldLayoutIdLst>
    <p:sldLayoutId id="2147484768" r:id="rId1"/>
    <p:sldLayoutId id="2147484769" r:id="rId2"/>
    <p:sldLayoutId id="2147484770" r:id="rId3"/>
    <p:sldLayoutId id="2147484771" r:id="rId4"/>
    <p:sldLayoutId id="2147484772" r:id="rId5"/>
    <p:sldLayoutId id="2147484773" r:id="rId6"/>
    <p:sldLayoutId id="2147484774" r:id="rId7"/>
    <p:sldLayoutId id="2147484779" r:id="rId8"/>
    <p:sldLayoutId id="2147484780" r:id="rId9"/>
    <p:sldLayoutId id="2147484781" r:id="rId10"/>
    <p:sldLayoutId id="2147484782" r:id="rId11"/>
  </p:sldLayoutIdLst>
  <p:txStyles>
    <p:titleStyle>
      <a:lvl1pPr algn="ctr" defTabSz="457200" rtl="0" eaLnBrk="0" fontAlgn="base" hangingPunct="0">
        <a:spcBef>
          <a:spcPct val="0"/>
        </a:spcBef>
        <a:spcAft>
          <a:spcPct val="0"/>
        </a:spcAft>
        <a:defRPr sz="3200" b="1" kern="1200">
          <a:solidFill>
            <a:schemeClr val="tx1"/>
          </a:solidFill>
          <a:latin typeface="Folio Std Medium"/>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Folio Std Medium"/>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i="1" kern="1200">
          <a:solidFill>
            <a:schemeClr val="tx1"/>
          </a:solidFill>
          <a:latin typeface="Folio Std Ligh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Folio Std Ligh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0.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8.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dirty="0"/>
              <a:t>Logical Database Design (1 of 3)</a:t>
            </a:r>
          </a:p>
        </p:txBody>
      </p:sp>
      <p:sp>
        <p:nvSpPr>
          <p:cNvPr id="27651" name="Content Placeholder 2"/>
          <p:cNvSpPr>
            <a:spLocks noGrp="1"/>
          </p:cNvSpPr>
          <p:nvPr>
            <p:ph idx="1"/>
          </p:nvPr>
        </p:nvSpPr>
        <p:spPr/>
        <p:txBody>
          <a:bodyPr/>
          <a:lstStyle/>
          <a:p>
            <a:r>
              <a:rPr lang="en-US" altLang="en-US" dirty="0"/>
              <a:t>Information is viewed in a database in two ways</a:t>
            </a:r>
          </a:p>
          <a:p>
            <a:pPr lvl="1"/>
            <a:r>
              <a:rPr lang="en-US" altLang="en-US" dirty="0"/>
              <a:t>Physical view: how data is stored on and retrieved from storage media</a:t>
            </a:r>
          </a:p>
          <a:p>
            <a:pPr lvl="1"/>
            <a:r>
              <a:rPr lang="en-US" altLang="en-US" dirty="0"/>
              <a:t>Logical view: how information appears to users and how it can be organized and retrieved </a:t>
            </a:r>
          </a:p>
          <a:p>
            <a:pPr lvl="2"/>
            <a:r>
              <a:rPr lang="en-US" altLang="en-US" dirty="0"/>
              <a:t>Depending on the user, there can be more than one logical view of 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76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76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76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765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6"/>
          <p:cNvSpPr>
            <a:spLocks noGrp="1"/>
          </p:cNvSpPr>
          <p:nvPr>
            <p:ph type="title"/>
          </p:nvPr>
        </p:nvSpPr>
        <p:spPr/>
        <p:txBody>
          <a:bodyPr/>
          <a:lstStyle/>
          <a:p>
            <a:r>
              <a:rPr lang="en-US" altLang="en-US" dirty="0"/>
              <a:t>Logical Database Design (2 of 3)</a:t>
            </a:r>
          </a:p>
        </p:txBody>
      </p:sp>
      <p:sp>
        <p:nvSpPr>
          <p:cNvPr id="17411" name="Content Placeholder 2"/>
          <p:cNvSpPr>
            <a:spLocks noGrp="1"/>
          </p:cNvSpPr>
          <p:nvPr>
            <p:ph idx="1"/>
          </p:nvPr>
        </p:nvSpPr>
        <p:spPr/>
        <p:txBody>
          <a:bodyPr/>
          <a:lstStyle/>
          <a:p>
            <a:r>
              <a:rPr lang="en-US" altLang="en-US" dirty="0"/>
              <a:t>Data model determines how data is created, represented, organized, and maintained </a:t>
            </a:r>
          </a:p>
          <a:p>
            <a:pPr lvl="1"/>
            <a:r>
              <a:rPr lang="en-US" altLang="en-US" dirty="0"/>
              <a:t>Includes:</a:t>
            </a:r>
          </a:p>
          <a:p>
            <a:pPr lvl="2"/>
            <a:r>
              <a:rPr lang="en-US" altLang="en-US" dirty="0"/>
              <a:t>Data structure</a:t>
            </a:r>
          </a:p>
          <a:p>
            <a:pPr lvl="2"/>
            <a:r>
              <a:rPr lang="en-US" altLang="en-US" dirty="0"/>
              <a:t>Operations</a:t>
            </a:r>
          </a:p>
          <a:p>
            <a:pPr lvl="2"/>
            <a:r>
              <a:rPr lang="en-US" altLang="en-US" dirty="0"/>
              <a:t>Integrity rules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Title 6"/>
          <p:cNvSpPr>
            <a:spLocks noGrp="1"/>
          </p:cNvSpPr>
          <p:nvPr>
            <p:ph type="title"/>
          </p:nvPr>
        </p:nvSpPr>
        <p:spPr/>
        <p:txBody>
          <a:bodyPr/>
          <a:lstStyle/>
          <a:p>
            <a:r>
              <a:rPr lang="en-US" altLang="en-US" dirty="0"/>
              <a:t>Logical Database Design (3 of 3)</a:t>
            </a:r>
          </a:p>
        </p:txBody>
      </p:sp>
      <p:sp>
        <p:nvSpPr>
          <p:cNvPr id="17411" name="Content Placeholder 2"/>
          <p:cNvSpPr>
            <a:spLocks noGrp="1"/>
          </p:cNvSpPr>
          <p:nvPr>
            <p:ph idx="1"/>
          </p:nvPr>
        </p:nvSpPr>
        <p:spPr/>
        <p:txBody>
          <a:bodyPr/>
          <a:lstStyle/>
          <a:p>
            <a:r>
              <a:rPr lang="en-US" altLang="en-US" dirty="0"/>
              <a:t>Hierarchical model </a:t>
            </a:r>
          </a:p>
          <a:p>
            <a:pPr lvl="1"/>
            <a:r>
              <a:rPr lang="en-US" altLang="en-US" dirty="0"/>
              <a:t>Relationships between records form a treelike structure </a:t>
            </a:r>
          </a:p>
          <a:p>
            <a:pPr lvl="1"/>
            <a:r>
              <a:rPr lang="en-US" altLang="en-US" dirty="0"/>
              <a:t>Records are called nodes, and relationships between records are called branches </a:t>
            </a:r>
          </a:p>
          <a:p>
            <a:r>
              <a:rPr lang="en-US" altLang="en-US" dirty="0"/>
              <a:t>Network model</a:t>
            </a:r>
          </a:p>
          <a:p>
            <a:pPr lvl="1"/>
            <a:r>
              <a:rPr lang="en-US" altLang="en-US" dirty="0"/>
              <a:t>Similar to the hierarchical model but records are organized differently </a:t>
            </a:r>
          </a:p>
          <a:p>
            <a:pPr lvl="1"/>
            <a:r>
              <a:rPr lang="en-US" altLang="en-US" dirty="0"/>
              <a:t>Each record can have multiple parent and child records</a:t>
            </a:r>
          </a:p>
          <a:p>
            <a:endParaRPr lang="en-US" altLang="en-US" dirty="0"/>
          </a:p>
        </p:txBody>
      </p:sp>
    </p:spTree>
    <p:extLst>
      <p:ext uri="{BB962C8B-B14F-4D97-AF65-F5344CB8AC3E}">
        <p14:creationId xmlns:p14="http://schemas.microsoft.com/office/powerpoint/2010/main" val="14201453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74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174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74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174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1741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1741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p:cNvSpPr>
            <a:spLocks noGrp="1"/>
          </p:cNvSpPr>
          <p:nvPr>
            <p:ph type="title"/>
          </p:nvPr>
        </p:nvSpPr>
        <p:spPr>
          <a:xfrm>
            <a:off x="2012946" y="451152"/>
            <a:ext cx="6916742" cy="983201"/>
          </a:xfrm>
        </p:spPr>
        <p:txBody>
          <a:bodyPr/>
          <a:lstStyle/>
          <a:p>
            <a:r>
              <a:rPr lang="en-US" altLang="en-US" dirty="0">
                <a:effectLst/>
              </a:rPr>
              <a:t>3.3	A Hierarchical Model</a:t>
            </a:r>
            <a:endParaRPr lang="en-GB" dirty="0">
              <a:effectLst/>
            </a:endParaRPr>
          </a:p>
        </p:txBody>
      </p:sp>
      <p:pic>
        <p:nvPicPr>
          <p:cNvPr id="2" name="Picture 1" descr="This flowchart depicts an example of a hierarchical model. It is divided into four levels. The content against the second, third, and fourth levels reads siblings.&#10;A box has been positioned at the top center of the flowchart, and this box is labeled supplier A. Three lines arise from the bottom of this box and lead downward to three different boxes, which have been positioned horizontally. All three boxes have been labeled product line. &#10;Two lines arise from the bottom of the first box labeled product line. These lines lead downward to two different boxes. The first box is labeled P1, and the second box is labeled P2. Two lines arise from the bottom of the box labeled P1 and lead downward to two boxes, which are labeled A and B. Four lines arise from the bottom of the box labeled P2 and leads downward to four boxes, which are labeled C, D, E, and F. &#10;Three lines arise from the bottom of the second box labeled product line. These lines lead downward to three different boxes. The first box is labeled P3, the second box is labeled P4, and the third box is labeled P5. Two lines arise from the bottom of the box labeled P3 and lead downward to two boxes, which are labeled G and H. Three lines arise from the bottom of the box labeled P4 and lead downward to three boxes, which are labeled I, J, and K. Three lines arise from the bottom of the box labeled P5 and lead downward to three boxes, which are labeled L, M, and N. &#10;Two lines arise from the bottom of the third box labeled product line. These lines lead downward to two different boxes. The first box is labeled P6, and the second box is labeled P7. Four lines arise from the bottom of the box labeled P6 and lead downward to four boxes, which are labeled O, P, Q, and R. Three lines arise from the bottom of the box labeled P7 and lead downward to three boxes, which are labeled S, T, and U. " title="Exhibit 3.3 - A Hierarchical Model"/>
          <p:cNvPicPr>
            <a:picLocks noChangeAspect="1"/>
          </p:cNvPicPr>
          <p:nvPr/>
        </p:nvPicPr>
        <p:blipFill rotWithShape="1">
          <a:blip r:embed="rId3" cstate="print">
            <a:extLst>
              <a:ext uri="{28A0092B-C50C-407E-A947-70E740481C1C}">
                <a14:useLocalDpi xmlns:a14="http://schemas.microsoft.com/office/drawing/2010/main" val="0"/>
              </a:ext>
            </a:extLst>
          </a:blip>
          <a:srcRect l="882" t="1540" r="589"/>
          <a:stretch/>
        </p:blipFill>
        <p:spPr>
          <a:xfrm>
            <a:off x="851410" y="1648666"/>
            <a:ext cx="7445893" cy="480951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52914" y="436864"/>
            <a:ext cx="6916742" cy="983201"/>
          </a:xfrm>
        </p:spPr>
        <p:txBody>
          <a:bodyPr/>
          <a:lstStyle/>
          <a:p>
            <a:r>
              <a:rPr lang="en-US" altLang="en-US" dirty="0">
                <a:effectLst/>
              </a:rPr>
              <a:t>3.4	A Network Model</a:t>
            </a:r>
            <a:endParaRPr lang="en-GB" dirty="0">
              <a:effectLst/>
            </a:endParaRPr>
          </a:p>
        </p:txBody>
      </p:sp>
      <p:pic>
        <p:nvPicPr>
          <p:cNvPr id="2" name="Picture 1" descr="This flowchart depicts the network model in the form of a flowchart. It is divided into three levels. The content against the first level reads customer number. The content against the second level reads invoice number. The content against the third level reads method of payment. &#10;Three boxes have been positioned horizontally at the top of the flowchart. These boxes are labeled 2000, 3000, and 9000.  A line arises from the box labeled 2000 and leads downward to a box labeled 111. Two lines arise from the box labeled 3000 and lead downward to two different boxes, which are labeled 222 and 333. Two lines arise from the box labeled 9000 and lead downward to two different boxes, which are labeled 444 and 555. &#10;Three lines arise from each of the boxes labeled 111, 333, and 444 and lead downward to a box that is labeled cash. Two lines arise from each of the boxes labeled 222 and 555 and lead downward to a box that is labeled credit. " title="Exhibit 3.4 - A Network Model"/>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82873" y="1659705"/>
            <a:ext cx="8312727" cy="4184046"/>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Title 1"/>
          <p:cNvSpPr>
            <a:spLocks noGrp="1"/>
          </p:cNvSpPr>
          <p:nvPr>
            <p:ph type="title"/>
          </p:nvPr>
        </p:nvSpPr>
        <p:spPr/>
        <p:txBody>
          <a:bodyPr/>
          <a:lstStyle/>
          <a:p>
            <a:r>
              <a:rPr lang="en-US" altLang="en-US" dirty="0"/>
              <a:t>The Relational Model (1 of 4)</a:t>
            </a:r>
          </a:p>
        </p:txBody>
      </p:sp>
      <p:sp>
        <p:nvSpPr>
          <p:cNvPr id="31747" name="Content Placeholder 2"/>
          <p:cNvSpPr>
            <a:spLocks noGrp="1"/>
          </p:cNvSpPr>
          <p:nvPr>
            <p:ph idx="1"/>
          </p:nvPr>
        </p:nvSpPr>
        <p:spPr/>
        <p:txBody>
          <a:bodyPr/>
          <a:lstStyle/>
          <a:p>
            <a:r>
              <a:rPr lang="en-US" altLang="en-US" dirty="0"/>
              <a:t>Uses a two-dimensional table of rows and columns of data </a:t>
            </a:r>
          </a:p>
          <a:p>
            <a:pPr lvl="1"/>
            <a:r>
              <a:rPr lang="en-US" altLang="en-US" dirty="0"/>
              <a:t>Rows are records (i.e., tuples)</a:t>
            </a:r>
          </a:p>
          <a:p>
            <a:pPr lvl="1"/>
            <a:r>
              <a:rPr lang="en-US" altLang="en-US" dirty="0"/>
              <a:t>Columns are fields (i.e., attributes) </a:t>
            </a:r>
          </a:p>
          <a:p>
            <a:r>
              <a:rPr lang="en-US" altLang="en-US" dirty="0"/>
              <a:t>Data dictionary</a:t>
            </a:r>
          </a:p>
          <a:p>
            <a:pPr lvl="1"/>
            <a:r>
              <a:rPr lang="en-US" altLang="en-US" dirty="0"/>
              <a:t>Stores definitions, such as data types for fields, default values, and validation rules for data in each field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17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17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17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17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1747">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4"/>
          <p:cNvSpPr>
            <a:spLocks noGrp="1"/>
          </p:cNvSpPr>
          <p:nvPr>
            <p:ph type="title"/>
          </p:nvPr>
        </p:nvSpPr>
        <p:spPr/>
        <p:txBody>
          <a:bodyPr/>
          <a:lstStyle/>
          <a:p>
            <a:r>
              <a:rPr lang="en-US" altLang="en-US" dirty="0"/>
              <a:t>The Relational Model (2 of 4)</a:t>
            </a:r>
          </a:p>
        </p:txBody>
      </p:sp>
      <p:sp>
        <p:nvSpPr>
          <p:cNvPr id="32771" name="Content Placeholder 2"/>
          <p:cNvSpPr>
            <a:spLocks noGrp="1"/>
          </p:cNvSpPr>
          <p:nvPr>
            <p:ph idx="1"/>
          </p:nvPr>
        </p:nvSpPr>
        <p:spPr/>
        <p:txBody>
          <a:bodyPr/>
          <a:lstStyle/>
          <a:p>
            <a:r>
              <a:rPr lang="en-US" altLang="en-US" dirty="0"/>
              <a:t>Primary key</a:t>
            </a:r>
          </a:p>
          <a:p>
            <a:pPr lvl="1"/>
            <a:r>
              <a:rPr lang="en-US" altLang="en-US" dirty="0"/>
              <a:t>Uniquely identifies every record in a relational database</a:t>
            </a:r>
          </a:p>
          <a:p>
            <a:r>
              <a:rPr lang="en-US" altLang="en-US" dirty="0"/>
              <a:t>Foreign key</a:t>
            </a:r>
          </a:p>
          <a:p>
            <a:pPr lvl="1"/>
            <a:r>
              <a:rPr lang="en-US" altLang="en-US" dirty="0"/>
              <a:t>Field in a relational table that matches the primary key column of another table </a:t>
            </a:r>
          </a:p>
          <a:p>
            <a:pPr lvl="1"/>
            <a:r>
              <a:rPr lang="en-US" altLang="en-US" dirty="0"/>
              <a:t>Used to cross-reference tables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7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7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4"/>
          <p:cNvSpPr>
            <a:spLocks noGrp="1"/>
          </p:cNvSpPr>
          <p:nvPr>
            <p:ph type="title"/>
          </p:nvPr>
        </p:nvSpPr>
        <p:spPr/>
        <p:txBody>
          <a:bodyPr/>
          <a:lstStyle/>
          <a:p>
            <a:r>
              <a:rPr lang="en-US" altLang="en-US" dirty="0"/>
              <a:t>The Relational Model (3 of 4)</a:t>
            </a:r>
          </a:p>
        </p:txBody>
      </p:sp>
      <p:sp>
        <p:nvSpPr>
          <p:cNvPr id="34819" name="Content Placeholder 2"/>
          <p:cNvSpPr>
            <a:spLocks noGrp="1"/>
          </p:cNvSpPr>
          <p:nvPr>
            <p:ph idx="1"/>
          </p:nvPr>
        </p:nvSpPr>
        <p:spPr/>
        <p:txBody>
          <a:bodyPr/>
          <a:lstStyle/>
          <a:p>
            <a:r>
              <a:rPr lang="en-US" altLang="en-US" dirty="0"/>
              <a:t>Normalization</a:t>
            </a:r>
          </a:p>
          <a:p>
            <a:pPr lvl="1"/>
            <a:r>
              <a:rPr lang="en-US" altLang="en-US" dirty="0"/>
              <a:t>Used to improve database efficiency </a:t>
            </a:r>
          </a:p>
          <a:p>
            <a:pPr lvl="2"/>
            <a:r>
              <a:rPr lang="en-US" altLang="en-US" dirty="0"/>
              <a:t>Eliminates redundant data </a:t>
            </a:r>
          </a:p>
          <a:p>
            <a:pPr lvl="2"/>
            <a:r>
              <a:rPr lang="en-US" altLang="en-US" dirty="0"/>
              <a:t>Ensures only related data is stored in a table</a:t>
            </a:r>
          </a:p>
          <a:p>
            <a:pPr lvl="1"/>
            <a:r>
              <a:rPr lang="en-US" altLang="en-US" dirty="0"/>
              <a:t>Goes through different stages, from first normal form (1NF) to fifth normal form (5NF)</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48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48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48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48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481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Title 1"/>
          <p:cNvSpPr>
            <a:spLocks noGrp="1"/>
          </p:cNvSpPr>
          <p:nvPr>
            <p:ph type="title"/>
          </p:nvPr>
        </p:nvSpPr>
        <p:spPr/>
        <p:txBody>
          <a:bodyPr/>
          <a:lstStyle/>
          <a:p>
            <a:r>
              <a:rPr lang="en-US" altLang="en-US" dirty="0"/>
              <a:t>The Relational Model (4 of 4)</a:t>
            </a:r>
          </a:p>
        </p:txBody>
      </p:sp>
      <p:sp>
        <p:nvSpPr>
          <p:cNvPr id="35843" name="Content Placeholder 2"/>
          <p:cNvSpPr>
            <a:spLocks noGrp="1"/>
          </p:cNvSpPr>
          <p:nvPr>
            <p:ph idx="1"/>
          </p:nvPr>
        </p:nvSpPr>
        <p:spPr/>
        <p:txBody>
          <a:bodyPr/>
          <a:lstStyle/>
          <a:p>
            <a:r>
              <a:rPr lang="en-US" altLang="en-US" dirty="0"/>
              <a:t>Operations </a:t>
            </a:r>
          </a:p>
          <a:p>
            <a:pPr lvl="1"/>
            <a:r>
              <a:rPr lang="en-US" altLang="en-US" dirty="0"/>
              <a:t>Help retrieve data from tables </a:t>
            </a:r>
          </a:p>
          <a:p>
            <a:pPr lvl="1"/>
            <a:r>
              <a:rPr lang="en-US" altLang="en-US" dirty="0"/>
              <a:t>Common operations: select, project, join, intersect, union, and difference</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8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8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ltLang="en-US" dirty="0"/>
              <a:t>Components of a DBMS (1 of 4)</a:t>
            </a:r>
          </a:p>
        </p:txBody>
      </p:sp>
      <p:sp>
        <p:nvSpPr>
          <p:cNvPr id="2" name="Content Placeholder 1"/>
          <p:cNvSpPr>
            <a:spLocks noGrp="1"/>
          </p:cNvSpPr>
          <p:nvPr>
            <p:ph idx="1"/>
          </p:nvPr>
        </p:nvSpPr>
        <p:spPr/>
        <p:txBody>
          <a:bodyPr/>
          <a:lstStyle/>
          <a:p>
            <a:r>
              <a:rPr lang="en-US" dirty="0"/>
              <a:t>DBMS software components </a:t>
            </a:r>
          </a:p>
          <a:p>
            <a:pPr lvl="1"/>
            <a:r>
              <a:rPr lang="en-US" dirty="0"/>
              <a:t>Database engine</a:t>
            </a:r>
          </a:p>
          <a:p>
            <a:pPr lvl="1"/>
            <a:r>
              <a:rPr lang="en-US" dirty="0"/>
              <a:t>Data definition</a:t>
            </a:r>
          </a:p>
          <a:p>
            <a:pPr lvl="1"/>
            <a:r>
              <a:rPr lang="en-US" dirty="0"/>
              <a:t>Data manipulation</a:t>
            </a:r>
          </a:p>
          <a:p>
            <a:pPr lvl="1"/>
            <a:r>
              <a:rPr lang="en-US" dirty="0"/>
              <a:t>Application generation</a:t>
            </a:r>
          </a:p>
          <a:p>
            <a:pPr lvl="1"/>
            <a:r>
              <a:rPr lang="en-US" dirty="0"/>
              <a:t>Data administration</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(1 of 2)</a:t>
            </a:r>
          </a:p>
        </p:txBody>
      </p:sp>
      <p:sp>
        <p:nvSpPr>
          <p:cNvPr id="3" name="Content Placeholder 2"/>
          <p:cNvSpPr>
            <a:spLocks noGrp="1"/>
          </p:cNvSpPr>
          <p:nvPr>
            <p:ph idx="1"/>
          </p:nvPr>
        </p:nvSpPr>
        <p:spPr/>
        <p:txBody>
          <a:bodyPr/>
          <a:lstStyle/>
          <a:p>
            <a:r>
              <a:rPr lang="en-US" dirty="0"/>
              <a:t>Define a database and a database management system</a:t>
            </a:r>
          </a:p>
          <a:p>
            <a:r>
              <a:rPr lang="en-US" dirty="0"/>
              <a:t>Explain logical database design and the relational database model</a:t>
            </a:r>
          </a:p>
          <a:p>
            <a:r>
              <a:rPr lang="en-US" dirty="0"/>
              <a:t>Define the components of a database management system</a:t>
            </a:r>
          </a:p>
          <a:p>
            <a:r>
              <a:rPr lang="en-US" dirty="0"/>
              <a:t>Summarize recent trends in database design and use</a:t>
            </a:r>
          </a:p>
        </p:txBody>
      </p:sp>
    </p:spTree>
    <p:extLst>
      <p:ext uri="{BB962C8B-B14F-4D97-AF65-F5344CB8AC3E}">
        <p14:creationId xmlns:p14="http://schemas.microsoft.com/office/powerpoint/2010/main" val="3106351747"/>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ltLang="en-US" dirty="0"/>
              <a:t>Components of a DBMS (2 of 4)</a:t>
            </a:r>
          </a:p>
        </p:txBody>
      </p:sp>
      <p:sp>
        <p:nvSpPr>
          <p:cNvPr id="2" name="Content Placeholder 1"/>
          <p:cNvSpPr>
            <a:spLocks noGrp="1"/>
          </p:cNvSpPr>
          <p:nvPr>
            <p:ph idx="1"/>
          </p:nvPr>
        </p:nvSpPr>
        <p:spPr/>
        <p:txBody>
          <a:bodyPr/>
          <a:lstStyle/>
          <a:p>
            <a:r>
              <a:rPr lang="en-US" dirty="0"/>
              <a:t>Database engine </a:t>
            </a:r>
          </a:p>
          <a:p>
            <a:pPr lvl="1"/>
            <a:r>
              <a:rPr lang="en-US" dirty="0"/>
              <a:t>Responsible for data storage, manipulation, and retrieval </a:t>
            </a:r>
          </a:p>
          <a:p>
            <a:pPr lvl="1"/>
            <a:r>
              <a:rPr lang="en-US" dirty="0"/>
              <a:t>Interacts with other components of the DBMS to convert logical requests from users into their physical equivalents </a:t>
            </a:r>
          </a:p>
          <a:p>
            <a:r>
              <a:rPr lang="en-US" dirty="0"/>
              <a:t>Data definition </a:t>
            </a:r>
          </a:p>
          <a:p>
            <a:pPr lvl="1"/>
            <a:r>
              <a:rPr lang="en-US" dirty="0"/>
              <a:t>Used to create and maintain the data dictionary and define database file structure </a:t>
            </a:r>
          </a:p>
          <a:p>
            <a:pPr lvl="1"/>
            <a:r>
              <a:rPr lang="en-US" dirty="0"/>
              <a:t>Makes changes to a database’s structure</a:t>
            </a:r>
          </a:p>
          <a:p>
            <a:pPr lvl="1"/>
            <a:endParaRPr lang="en-US" dirty="0"/>
          </a:p>
        </p:txBody>
      </p:sp>
    </p:spTree>
    <p:extLst>
      <p:ext uri="{BB962C8B-B14F-4D97-AF65-F5344CB8AC3E}">
        <p14:creationId xmlns:p14="http://schemas.microsoft.com/office/powerpoint/2010/main" val="3356393007"/>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1"/>
          <p:cNvSpPr>
            <a:spLocks noGrp="1"/>
          </p:cNvSpPr>
          <p:nvPr>
            <p:ph type="title"/>
          </p:nvPr>
        </p:nvSpPr>
        <p:spPr/>
        <p:txBody>
          <a:bodyPr/>
          <a:lstStyle/>
          <a:p>
            <a:r>
              <a:rPr lang="en-US" altLang="en-US" dirty="0"/>
              <a:t>Components of a DBMS (3 of 4)</a:t>
            </a:r>
          </a:p>
        </p:txBody>
      </p:sp>
      <p:sp>
        <p:nvSpPr>
          <p:cNvPr id="2" name="Content Placeholder 1"/>
          <p:cNvSpPr>
            <a:spLocks noGrp="1"/>
          </p:cNvSpPr>
          <p:nvPr>
            <p:ph idx="1"/>
          </p:nvPr>
        </p:nvSpPr>
        <p:spPr/>
        <p:txBody>
          <a:bodyPr/>
          <a:lstStyle/>
          <a:p>
            <a:r>
              <a:rPr lang="en-US" dirty="0"/>
              <a:t>Data manipulation </a:t>
            </a:r>
          </a:p>
          <a:p>
            <a:pPr lvl="1"/>
            <a:r>
              <a:rPr lang="en-US" dirty="0"/>
              <a:t>Used to add, delete, modify, and retrieve records from a database </a:t>
            </a:r>
          </a:p>
          <a:p>
            <a:pPr lvl="1"/>
            <a:r>
              <a:rPr lang="en-US" dirty="0"/>
              <a:t>Uses a query language, such as Structured Query Language (SQL)</a:t>
            </a:r>
          </a:p>
          <a:p>
            <a:r>
              <a:rPr lang="en-US" dirty="0"/>
              <a:t>Application generation </a:t>
            </a:r>
          </a:p>
          <a:p>
            <a:pPr lvl="1"/>
            <a:r>
              <a:rPr lang="en-US" dirty="0"/>
              <a:t>Designs elements of an application using a database</a:t>
            </a:r>
          </a:p>
          <a:p>
            <a:pPr lvl="1"/>
            <a:r>
              <a:rPr lang="en-US" dirty="0"/>
              <a:t>Used by IT professionals and database administrators</a:t>
            </a:r>
          </a:p>
          <a:p>
            <a:pPr lvl="1"/>
            <a:endParaRPr lang="en-US" dirty="0"/>
          </a:p>
        </p:txBody>
      </p:sp>
    </p:spTree>
    <p:extLst>
      <p:ext uri="{BB962C8B-B14F-4D97-AF65-F5344CB8AC3E}">
        <p14:creationId xmlns:p14="http://schemas.microsoft.com/office/powerpoint/2010/main" val="16607994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Title 1"/>
          <p:cNvSpPr>
            <a:spLocks noGrp="1"/>
          </p:cNvSpPr>
          <p:nvPr>
            <p:ph type="title"/>
          </p:nvPr>
        </p:nvSpPr>
        <p:spPr/>
        <p:txBody>
          <a:bodyPr/>
          <a:lstStyle/>
          <a:p>
            <a:r>
              <a:rPr lang="en-US" altLang="en-US" dirty="0"/>
              <a:t>Components of a DBMS (4 of 4)</a:t>
            </a:r>
          </a:p>
        </p:txBody>
      </p:sp>
      <p:sp>
        <p:nvSpPr>
          <p:cNvPr id="40963" name="Content Placeholder 2"/>
          <p:cNvSpPr>
            <a:spLocks noGrp="1"/>
          </p:cNvSpPr>
          <p:nvPr>
            <p:ph idx="1"/>
          </p:nvPr>
        </p:nvSpPr>
        <p:spPr/>
        <p:txBody>
          <a:bodyPr/>
          <a:lstStyle/>
          <a:p>
            <a:r>
              <a:rPr lang="en-US" altLang="en-US" dirty="0"/>
              <a:t>Data administration</a:t>
            </a:r>
          </a:p>
          <a:p>
            <a:pPr lvl="1"/>
            <a:r>
              <a:rPr lang="en-US" altLang="en-US" dirty="0"/>
              <a:t>Used for tasks such as backup and recovery, security, and change management</a:t>
            </a:r>
          </a:p>
          <a:p>
            <a:pPr lvl="1"/>
            <a:r>
              <a:rPr lang="en-US" altLang="en-US" dirty="0"/>
              <a:t>Used to determine who has permission to perform certain functions, summarized as create, read, update, and delete (CRUD)</a:t>
            </a:r>
          </a:p>
          <a:p>
            <a:r>
              <a:rPr lang="en-US" altLang="en-US" dirty="0"/>
              <a:t>Database administrators (DBAs) </a:t>
            </a:r>
          </a:p>
          <a:p>
            <a:pPr lvl="1"/>
            <a:r>
              <a:rPr lang="en-US" altLang="en-US" dirty="0"/>
              <a:t>Handle database design and management</a:t>
            </a:r>
          </a:p>
          <a:p>
            <a:pPr lvl="1"/>
            <a:endParaRPr lang="en-US" altLang="en-US" dirty="0"/>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096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096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096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096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096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noAutofit/>
          </a:bodyPr>
          <a:lstStyle/>
          <a:p>
            <a:r>
              <a:rPr lang="en-IN" altLang="en-US" dirty="0"/>
              <a:t>Recent Trends in Database Design and Use </a:t>
            </a:r>
            <a:endParaRPr lang="en-US" altLang="en-US" dirty="0"/>
          </a:p>
        </p:txBody>
      </p:sp>
      <p:sp>
        <p:nvSpPr>
          <p:cNvPr id="2" name="Content Placeholder 1"/>
          <p:cNvSpPr>
            <a:spLocks noGrp="1"/>
          </p:cNvSpPr>
          <p:nvPr>
            <p:ph idx="1"/>
          </p:nvPr>
        </p:nvSpPr>
        <p:spPr/>
        <p:txBody>
          <a:bodyPr/>
          <a:lstStyle/>
          <a:p>
            <a:r>
              <a:rPr lang="en-US" dirty="0"/>
              <a:t>Include: </a:t>
            </a:r>
          </a:p>
          <a:p>
            <a:pPr lvl="1"/>
            <a:r>
              <a:rPr lang="en-US" dirty="0"/>
              <a:t>Data-driven Web sites</a:t>
            </a:r>
            <a:endParaRPr lang="en-IN" dirty="0"/>
          </a:p>
          <a:p>
            <a:pPr lvl="1"/>
            <a:r>
              <a:rPr lang="en-US" dirty="0"/>
              <a:t>Natural language processing </a:t>
            </a:r>
          </a:p>
          <a:p>
            <a:pPr lvl="1"/>
            <a:r>
              <a:rPr lang="en-US" dirty="0"/>
              <a:t>Distributed databases</a:t>
            </a:r>
            <a:endParaRPr lang="en-IN" dirty="0"/>
          </a:p>
          <a:p>
            <a:pPr lvl="1"/>
            <a:r>
              <a:rPr lang="en-US" dirty="0"/>
              <a:t>Object-oriented databases </a:t>
            </a:r>
            <a:endParaRPr lang="en-IN" dirty="0"/>
          </a:p>
          <a:p>
            <a:pPr lvl="1"/>
            <a:r>
              <a:rPr lang="en-US" dirty="0"/>
              <a:t>Advances in artificial intelligence </a:t>
            </a:r>
            <a:endParaRPr lang="en-IN" dirty="0"/>
          </a:p>
          <a:p>
            <a:pPr lvl="1"/>
            <a:endParaRPr lang="en-IN" dirty="0"/>
          </a:p>
          <a:p>
            <a:endParaRPr lang="en-US" dirty="0"/>
          </a:p>
        </p:txBody>
      </p: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0" name="Title 1"/>
          <p:cNvSpPr>
            <a:spLocks noGrp="1"/>
          </p:cNvSpPr>
          <p:nvPr>
            <p:ph type="title"/>
          </p:nvPr>
        </p:nvSpPr>
        <p:spPr/>
        <p:txBody>
          <a:bodyPr>
            <a:noAutofit/>
          </a:bodyPr>
          <a:lstStyle/>
          <a:p>
            <a:r>
              <a:rPr lang="en-US" altLang="en-US" dirty="0"/>
              <a:t>Data-Driven Web Sites</a:t>
            </a:r>
          </a:p>
        </p:txBody>
      </p:sp>
      <p:sp>
        <p:nvSpPr>
          <p:cNvPr id="43011" name="Content Placeholder 2"/>
          <p:cNvSpPr>
            <a:spLocks noGrp="1"/>
          </p:cNvSpPr>
          <p:nvPr>
            <p:ph idx="1"/>
          </p:nvPr>
        </p:nvSpPr>
        <p:spPr/>
        <p:txBody>
          <a:bodyPr/>
          <a:lstStyle/>
          <a:p>
            <a:r>
              <a:rPr lang="en-US" altLang="en-US" dirty="0"/>
              <a:t>Acts as an interface to a database</a:t>
            </a:r>
          </a:p>
          <a:p>
            <a:pPr lvl="1"/>
            <a:r>
              <a:rPr lang="en-US" altLang="en-US" dirty="0"/>
              <a:t>Retrieves data and allows users to enter data in the database </a:t>
            </a:r>
          </a:p>
          <a:p>
            <a:r>
              <a:rPr lang="en-US" altLang="en-US" dirty="0"/>
              <a:t>Improves access to information</a:t>
            </a:r>
          </a:p>
          <a:p>
            <a:pPr lvl="1"/>
            <a:r>
              <a:rPr lang="en-US" altLang="en-US" dirty="0"/>
              <a:t>Reduces support and overhead needed to maintain static Web sites </a:t>
            </a:r>
          </a:p>
          <a:p>
            <a:pPr lvl="1"/>
            <a:r>
              <a:rPr lang="en-US" altLang="en-US" dirty="0"/>
              <a:t>Gives users more current information from a variety of data sources</a:t>
            </a:r>
          </a:p>
        </p:txBody>
      </p:sp>
    </p:spTree>
    <p:extLst>
      <p:ext uri="{BB962C8B-B14F-4D97-AF65-F5344CB8AC3E}">
        <p14:creationId xmlns:p14="http://schemas.microsoft.com/office/powerpoint/2010/main" val="23414230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301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301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301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301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301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noAutofit/>
          </a:bodyPr>
          <a:lstStyle/>
          <a:p>
            <a:r>
              <a:rPr lang="en-US" altLang="en-US" dirty="0"/>
              <a:t>Distributed Databases (1 of 2)</a:t>
            </a:r>
          </a:p>
        </p:txBody>
      </p:sp>
      <p:sp>
        <p:nvSpPr>
          <p:cNvPr id="44035" name="Content Placeholder 2"/>
          <p:cNvSpPr>
            <a:spLocks noGrp="1"/>
          </p:cNvSpPr>
          <p:nvPr>
            <p:ph idx="1"/>
          </p:nvPr>
        </p:nvSpPr>
        <p:spPr/>
        <p:txBody>
          <a:bodyPr/>
          <a:lstStyle/>
          <a:p>
            <a:r>
              <a:rPr lang="en-US" altLang="en-US" dirty="0"/>
              <a:t>Distributed Database Management System (DDBMS)</a:t>
            </a:r>
          </a:p>
          <a:p>
            <a:pPr lvl="1"/>
            <a:r>
              <a:rPr lang="en-US" altLang="en-US" dirty="0"/>
              <a:t>Stores data on multiple servers throughout an organization</a:t>
            </a:r>
          </a:p>
          <a:p>
            <a:pPr lvl="1"/>
            <a:r>
              <a:rPr lang="en-US" altLang="en-US" dirty="0"/>
              <a:t>Several advantages </a:t>
            </a:r>
          </a:p>
          <a:p>
            <a:pPr lvl="2"/>
            <a:r>
              <a:rPr lang="en-US" altLang="en-US" dirty="0"/>
              <a:t>Design better reflects the firm’s structure </a:t>
            </a:r>
          </a:p>
          <a:p>
            <a:pPr lvl="2"/>
            <a:r>
              <a:rPr lang="en-US" altLang="en-US" dirty="0"/>
              <a:t>Local data storage reduces response time </a:t>
            </a:r>
          </a:p>
          <a:p>
            <a:pPr lvl="2"/>
            <a:r>
              <a:rPr lang="en-US" altLang="en-US" dirty="0"/>
              <a:t>Minimizes effects of computer failure </a:t>
            </a:r>
          </a:p>
          <a:p>
            <a:pPr lvl="2"/>
            <a:r>
              <a:rPr lang="en-US" altLang="en-US" dirty="0"/>
              <a:t>Cost advantage </a:t>
            </a:r>
          </a:p>
          <a:p>
            <a:pPr lvl="2"/>
            <a:r>
              <a:rPr lang="en-US" altLang="en-US" dirty="0"/>
              <a:t>Not limited by physical location of the data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0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0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0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0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0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403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403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403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Distributed Databases (2 of 2)</a:t>
            </a:r>
          </a:p>
        </p:txBody>
      </p:sp>
      <p:sp>
        <p:nvSpPr>
          <p:cNvPr id="3" name="Content Placeholder 2"/>
          <p:cNvSpPr>
            <a:spLocks noGrp="1"/>
          </p:cNvSpPr>
          <p:nvPr>
            <p:ph idx="1"/>
          </p:nvPr>
        </p:nvSpPr>
        <p:spPr/>
        <p:txBody>
          <a:bodyPr/>
          <a:lstStyle/>
          <a:p>
            <a:r>
              <a:rPr lang="en-US" dirty="0"/>
              <a:t>Approaches to setting up a DDBMS</a:t>
            </a:r>
          </a:p>
          <a:p>
            <a:pPr lvl="1"/>
            <a:r>
              <a:rPr lang="en-US" dirty="0"/>
              <a:t>Fragmentation: addresses how tables are divided among multiple locations</a:t>
            </a:r>
          </a:p>
          <a:p>
            <a:pPr lvl="1"/>
            <a:r>
              <a:rPr lang="en-US" dirty="0"/>
              <a:t>Replication: each site stores a copy of the data in the organization’s database</a:t>
            </a:r>
          </a:p>
          <a:p>
            <a:pPr lvl="1"/>
            <a:r>
              <a:rPr lang="en-US" dirty="0"/>
              <a:t>Allocation: combines fragmentation and replication</a:t>
            </a:r>
          </a:p>
        </p:txBody>
      </p:sp>
    </p:spTree>
    <p:extLst>
      <p:ext uri="{BB962C8B-B14F-4D97-AF65-F5344CB8AC3E}">
        <p14:creationId xmlns:p14="http://schemas.microsoft.com/office/powerpoint/2010/main" val="2304504942"/>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altLang="en-US" dirty="0"/>
              <a:t>Object-Oriented Databases (1 of 2)</a:t>
            </a:r>
          </a:p>
        </p:txBody>
      </p:sp>
      <p:sp>
        <p:nvSpPr>
          <p:cNvPr id="45059" name="Content Placeholder 2"/>
          <p:cNvSpPr>
            <a:spLocks noGrp="1"/>
          </p:cNvSpPr>
          <p:nvPr>
            <p:ph idx="1"/>
          </p:nvPr>
        </p:nvSpPr>
        <p:spPr/>
        <p:txBody>
          <a:bodyPr/>
          <a:lstStyle/>
          <a:p>
            <a:r>
              <a:rPr lang="en-US" altLang="en-US" dirty="0"/>
              <a:t>Data and their relationships are contained in a single object </a:t>
            </a:r>
          </a:p>
          <a:p>
            <a:pPr lvl="1"/>
            <a:r>
              <a:rPr lang="en-US" altLang="en-US" dirty="0"/>
              <a:t>Object consists of attributes and methods that can be performed on the object’s data</a:t>
            </a:r>
          </a:p>
          <a:p>
            <a:pPr lvl="2"/>
            <a:r>
              <a:rPr lang="en-US" altLang="en-US" dirty="0"/>
              <a:t>Encapsulation: grouping objects along with their attributes and methods into a class </a:t>
            </a:r>
          </a:p>
          <a:p>
            <a:pPr lvl="2"/>
            <a:r>
              <a:rPr lang="en-US" altLang="en-US" dirty="0"/>
              <a:t>Inheritance: new objects can be created faster and more easily by entering new data in attributes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05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505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Title 1"/>
          <p:cNvSpPr>
            <a:spLocks noGrp="1"/>
          </p:cNvSpPr>
          <p:nvPr>
            <p:ph type="title"/>
          </p:nvPr>
        </p:nvSpPr>
        <p:spPr/>
        <p:txBody>
          <a:bodyPr/>
          <a:lstStyle/>
          <a:p>
            <a:r>
              <a:rPr lang="en-US" altLang="en-US" dirty="0"/>
              <a:t>Object-Oriented Databases (2 of 2)</a:t>
            </a:r>
          </a:p>
        </p:txBody>
      </p:sp>
      <p:sp>
        <p:nvSpPr>
          <p:cNvPr id="45059" name="Content Placeholder 2"/>
          <p:cNvSpPr>
            <a:spLocks noGrp="1"/>
          </p:cNvSpPr>
          <p:nvPr>
            <p:ph idx="1"/>
          </p:nvPr>
        </p:nvSpPr>
        <p:spPr/>
        <p:txBody>
          <a:bodyPr/>
          <a:lstStyle/>
          <a:p>
            <a:r>
              <a:rPr lang="en-US" altLang="en-US" dirty="0"/>
              <a:t>Advantages of object-oriented database </a:t>
            </a:r>
          </a:p>
          <a:p>
            <a:pPr lvl="1"/>
            <a:r>
              <a:rPr lang="en-US" altLang="en-US" dirty="0"/>
              <a:t>Supports more complex data management </a:t>
            </a:r>
          </a:p>
          <a:p>
            <a:pPr lvl="1"/>
            <a:r>
              <a:rPr lang="en-US" altLang="en-US" dirty="0"/>
              <a:t>Handles storing and manipulating all types of multimedia as well as numbers and characters </a:t>
            </a:r>
          </a:p>
        </p:txBody>
      </p:sp>
    </p:spTree>
    <p:extLst>
      <p:ext uri="{BB962C8B-B14F-4D97-AF65-F5344CB8AC3E}">
        <p14:creationId xmlns:p14="http://schemas.microsoft.com/office/powerpoint/2010/main" val="9277253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505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505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505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lstStyle/>
          <a:p>
            <a:r>
              <a:rPr lang="en-US" altLang="en-US" dirty="0"/>
              <a:t>Data Warehouses (1 of 2)</a:t>
            </a:r>
          </a:p>
        </p:txBody>
      </p:sp>
      <p:sp>
        <p:nvSpPr>
          <p:cNvPr id="47107" name="Content Placeholder 2"/>
          <p:cNvSpPr>
            <a:spLocks noGrp="1"/>
          </p:cNvSpPr>
          <p:nvPr>
            <p:ph idx="1"/>
          </p:nvPr>
        </p:nvSpPr>
        <p:spPr/>
        <p:txBody>
          <a:bodyPr/>
          <a:lstStyle/>
          <a:p>
            <a:r>
              <a:rPr lang="en-US" altLang="en-US" dirty="0"/>
              <a:t>Collection of data from a variety of sources </a:t>
            </a:r>
          </a:p>
          <a:p>
            <a:pPr lvl="1"/>
            <a:r>
              <a:rPr lang="en-US" altLang="en-US" dirty="0"/>
              <a:t>Support decision-making applications </a:t>
            </a:r>
          </a:p>
          <a:p>
            <a:pPr lvl="1"/>
            <a:r>
              <a:rPr lang="en-US" altLang="en-US" dirty="0"/>
              <a:t>Generate business intelligence</a:t>
            </a:r>
          </a:p>
          <a:p>
            <a:r>
              <a:rPr lang="en-US" altLang="en-US" dirty="0"/>
              <a:t>Called hypercubes because they store multidimensional data</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1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71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71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710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(2 of 2)</a:t>
            </a:r>
          </a:p>
        </p:txBody>
      </p:sp>
      <p:sp>
        <p:nvSpPr>
          <p:cNvPr id="3" name="Content Placeholder 2"/>
          <p:cNvSpPr>
            <a:spLocks noGrp="1"/>
          </p:cNvSpPr>
          <p:nvPr>
            <p:ph idx="1"/>
          </p:nvPr>
        </p:nvSpPr>
        <p:spPr/>
        <p:txBody>
          <a:bodyPr/>
          <a:lstStyle/>
          <a:p>
            <a:r>
              <a:rPr lang="en-US" dirty="0"/>
              <a:t>Explain the components and functions of a data warehouse</a:t>
            </a:r>
          </a:p>
          <a:p>
            <a:r>
              <a:rPr lang="en-US" dirty="0"/>
              <a:t>Describe the functions of a data mart</a:t>
            </a:r>
          </a:p>
          <a:p>
            <a:r>
              <a:rPr lang="en-US" dirty="0"/>
              <a:t>Define business analytics and describe its role in the decision-making process</a:t>
            </a:r>
          </a:p>
          <a:p>
            <a:r>
              <a:rPr lang="en-US" dirty="0"/>
              <a:t>Explain big data and its business applications</a:t>
            </a:r>
          </a:p>
          <a:p>
            <a:r>
              <a:rPr lang="en-US" dirty="0"/>
              <a:t>Explain database marketing and its business applications</a:t>
            </a:r>
          </a:p>
        </p:txBody>
      </p:sp>
    </p:spTree>
    <p:extLst>
      <p:ext uri="{BB962C8B-B14F-4D97-AF65-F5344CB8AC3E}">
        <p14:creationId xmlns:p14="http://schemas.microsoft.com/office/powerpoint/2010/main" val="384820310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p:cNvSpPr>
            <a:spLocks noGrp="1"/>
          </p:cNvSpPr>
          <p:nvPr>
            <p:ph type="title"/>
          </p:nvPr>
        </p:nvSpPr>
        <p:spPr/>
        <p:txBody>
          <a:bodyPr/>
          <a:lstStyle/>
          <a:p>
            <a:r>
              <a:rPr lang="en-US" altLang="en-US" dirty="0"/>
              <a:t>Data Warehouses (2 of 2)</a:t>
            </a:r>
          </a:p>
        </p:txBody>
      </p:sp>
      <p:sp>
        <p:nvSpPr>
          <p:cNvPr id="2" name="Content Placeholder 1"/>
          <p:cNvSpPr>
            <a:spLocks noGrp="1"/>
          </p:cNvSpPr>
          <p:nvPr>
            <p:ph idx="1"/>
          </p:nvPr>
        </p:nvSpPr>
        <p:spPr/>
        <p:txBody>
          <a:bodyPr/>
          <a:lstStyle/>
          <a:p>
            <a:r>
              <a:rPr lang="en-US" altLang="en-US" dirty="0"/>
              <a:t>Characteristics of data in a data warehouse</a:t>
            </a:r>
          </a:p>
          <a:p>
            <a:pPr lvl="1"/>
            <a:r>
              <a:rPr lang="en-US" dirty="0"/>
              <a:t>Subject oriented</a:t>
            </a:r>
            <a:endParaRPr lang="en-IN" dirty="0"/>
          </a:p>
          <a:p>
            <a:pPr lvl="1"/>
            <a:r>
              <a:rPr lang="en-US" dirty="0"/>
              <a:t>Comes from a variety of sources</a:t>
            </a:r>
            <a:endParaRPr lang="en-IN" dirty="0"/>
          </a:p>
          <a:p>
            <a:pPr lvl="1"/>
            <a:r>
              <a:rPr lang="en-US" dirty="0"/>
              <a:t>Categorized based on time</a:t>
            </a:r>
            <a:endParaRPr lang="en-IN" dirty="0"/>
          </a:p>
          <a:p>
            <a:pPr lvl="1"/>
            <a:r>
              <a:rPr lang="en-US" dirty="0"/>
              <a:t>Captures aggregated data</a:t>
            </a:r>
            <a:endParaRPr lang="en-IN" dirty="0"/>
          </a:p>
          <a:p>
            <a:pPr lvl="1"/>
            <a:r>
              <a:rPr lang="en-US" dirty="0"/>
              <a:t>Used for analytical purposes</a:t>
            </a:r>
            <a:endParaRPr lang="en-IN" dirty="0"/>
          </a:p>
          <a:p>
            <a:endParaRPr lang="en-US" dirty="0"/>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p:cNvSpPr>
            <a:spLocks noGrp="1"/>
          </p:cNvSpPr>
          <p:nvPr>
            <p:ph type="title"/>
          </p:nvPr>
        </p:nvSpPr>
        <p:spPr>
          <a:xfrm>
            <a:off x="2065520" y="451152"/>
            <a:ext cx="6916742" cy="983201"/>
          </a:xfrm>
        </p:spPr>
        <p:txBody>
          <a:bodyPr/>
          <a:lstStyle/>
          <a:p>
            <a:r>
              <a:rPr lang="en-US" altLang="en-US" dirty="0"/>
              <a:t>3.6	A Data Warehouse Configuration</a:t>
            </a:r>
            <a:endParaRPr lang="en-GB" dirty="0"/>
          </a:p>
        </p:txBody>
      </p:sp>
      <p:pic>
        <p:nvPicPr>
          <p:cNvPr id="2" name="Picture 1" descr="This image depicts the configuration of a data warehouse and highlights its components. Four cylinders have been positioned vertically, one below the other, on the left side of the image. From the top to the bottom, these boxes are labeled databases, transaction files, enterprise resource planning systems, and customer relationship management systems. Another cylinder has been positioned at the top of the image. This cylinder is labeled external data sources. &#10;Arrows arise from the right side of each of the four cylinders positioned on the left side and from the bottom of the cylinder positioned at the top of the image. These arrows point at a rectangular box positioned vertically at the center of the image. This box is labeled extraction, transforming, and loading. An arrow arises from the right side of the box at the center and leads to another long, vertically-positioned cylinder. This cylinder is labeled raw data, summary data, and metadata. &#10;Three arrows arise from the right side of the vertically-positioned, long cylinder. The first arrow points at content that reads O L A P analysis. The second arrow points at content that reads data-mining analysis. The third arrow points at content that reads decision-making reports." title="Exhibit 3.6 - A Data Warehouse Configuration"/>
          <p:cNvPicPr>
            <a:picLocks noChangeAspect="1"/>
          </p:cNvPicPr>
          <p:nvPr/>
        </p:nvPicPr>
        <p:blipFill rotWithShape="1">
          <a:blip r:embed="rId2" cstate="print">
            <a:extLst>
              <a:ext uri="{28A0092B-C50C-407E-A947-70E740481C1C}">
                <a14:useLocalDpi xmlns:a14="http://schemas.microsoft.com/office/drawing/2010/main" val="0"/>
              </a:ext>
            </a:extLst>
          </a:blip>
          <a:srcRect l="4559"/>
          <a:stretch/>
        </p:blipFill>
        <p:spPr>
          <a:xfrm>
            <a:off x="1032481" y="1657351"/>
            <a:ext cx="7359981" cy="4630429"/>
          </a:xfrm>
          <a:prstGeom prst="rect">
            <a:avLst/>
          </a:prstGeom>
        </p:spPr>
      </p:pic>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ltLang="en-US" dirty="0"/>
              <a:t>Input</a:t>
            </a:r>
          </a:p>
        </p:txBody>
      </p:sp>
      <p:sp>
        <p:nvSpPr>
          <p:cNvPr id="49155" name="Content Placeholder 2"/>
          <p:cNvSpPr>
            <a:spLocks noGrp="1"/>
          </p:cNvSpPr>
          <p:nvPr>
            <p:ph idx="1"/>
          </p:nvPr>
        </p:nvSpPr>
        <p:spPr/>
        <p:txBody>
          <a:bodyPr/>
          <a:lstStyle/>
          <a:p>
            <a:r>
              <a:rPr lang="en-US" altLang="en-US" dirty="0"/>
              <a:t>Different data sources provide the input for a data warehouse to perform analyses and generate reports</a:t>
            </a:r>
          </a:p>
          <a:p>
            <a:pPr lvl="1"/>
            <a:r>
              <a:rPr lang="en-US" altLang="en-US" dirty="0"/>
              <a:t>External data sources, databases, and transaction files</a:t>
            </a:r>
          </a:p>
          <a:p>
            <a:pPr lvl="1"/>
            <a:r>
              <a:rPr lang="en-US" altLang="en-US" dirty="0"/>
              <a:t>Enterprise resource planning (ERP) systems </a:t>
            </a:r>
          </a:p>
          <a:p>
            <a:pPr lvl="1"/>
            <a:r>
              <a:rPr lang="en-US" altLang="en-US" dirty="0"/>
              <a:t>Customer relationship management (CRM) systems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915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Title 1"/>
          <p:cNvSpPr>
            <a:spLocks noGrp="1"/>
          </p:cNvSpPr>
          <p:nvPr>
            <p:ph type="title"/>
          </p:nvPr>
        </p:nvSpPr>
        <p:spPr/>
        <p:txBody>
          <a:bodyPr>
            <a:noAutofit/>
          </a:bodyPr>
          <a:lstStyle/>
          <a:p>
            <a:r>
              <a:rPr lang="en-US" altLang="en-US" dirty="0"/>
              <a:t>ETL</a:t>
            </a:r>
          </a:p>
        </p:txBody>
      </p:sp>
      <p:sp>
        <p:nvSpPr>
          <p:cNvPr id="50179" name="Content Placeholder 2"/>
          <p:cNvSpPr>
            <a:spLocks noGrp="1"/>
          </p:cNvSpPr>
          <p:nvPr>
            <p:ph idx="1"/>
          </p:nvPr>
        </p:nvSpPr>
        <p:spPr/>
        <p:txBody>
          <a:bodyPr/>
          <a:lstStyle/>
          <a:p>
            <a:r>
              <a:rPr lang="en-US" altLang="en-US" dirty="0"/>
              <a:t>Extraction, transformation, and loading</a:t>
            </a:r>
          </a:p>
          <a:p>
            <a:pPr lvl="1"/>
            <a:r>
              <a:rPr lang="en-US" altLang="en-US" dirty="0"/>
              <a:t>Processes used in a data warehouse</a:t>
            </a:r>
          </a:p>
          <a:p>
            <a:pPr lvl="2"/>
            <a:r>
              <a:rPr lang="en-US" altLang="en-US" dirty="0"/>
              <a:t>Collecting data from a variety of sources </a:t>
            </a:r>
          </a:p>
          <a:p>
            <a:pPr lvl="2"/>
            <a:r>
              <a:rPr lang="en-US" altLang="en-US" dirty="0"/>
              <a:t>Converting data into a format that can be used in transformation processing</a:t>
            </a:r>
          </a:p>
          <a:p>
            <a:pPr lvl="2"/>
            <a:r>
              <a:rPr lang="en-US" altLang="en-US" dirty="0"/>
              <a:t>Loading data into the data warehouse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01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01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01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017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0179">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ltLang="en-US" dirty="0"/>
              <a:t>Storage </a:t>
            </a:r>
          </a:p>
        </p:txBody>
      </p:sp>
      <p:sp>
        <p:nvSpPr>
          <p:cNvPr id="51203" name="Content Placeholder 2"/>
          <p:cNvSpPr>
            <a:spLocks noGrp="1"/>
          </p:cNvSpPr>
          <p:nvPr>
            <p:ph idx="1"/>
          </p:nvPr>
        </p:nvSpPr>
        <p:spPr/>
        <p:txBody>
          <a:bodyPr/>
          <a:lstStyle/>
          <a:p>
            <a:r>
              <a:rPr lang="en-US" altLang="en-US" dirty="0"/>
              <a:t>Collected information is organized in a data warehouse as:</a:t>
            </a:r>
          </a:p>
          <a:p>
            <a:pPr lvl="1"/>
            <a:r>
              <a:rPr lang="en-US" altLang="en-US" dirty="0"/>
              <a:t>Raw data: information in its original form</a:t>
            </a:r>
          </a:p>
          <a:p>
            <a:pPr lvl="1"/>
            <a:r>
              <a:rPr lang="en-US" altLang="en-US" dirty="0"/>
              <a:t>Summary data: gives users subtotals of various categories</a:t>
            </a:r>
          </a:p>
          <a:p>
            <a:pPr lvl="1"/>
            <a:r>
              <a:rPr lang="en-US" altLang="en-US" dirty="0"/>
              <a:t>Metadata: information about data’s content, quality, condition, origin, and other characteristics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Title 1"/>
          <p:cNvSpPr>
            <a:spLocks noGrp="1"/>
          </p:cNvSpPr>
          <p:nvPr>
            <p:ph type="title"/>
          </p:nvPr>
        </p:nvSpPr>
        <p:spPr/>
        <p:txBody>
          <a:bodyPr/>
          <a:lstStyle/>
          <a:p>
            <a:r>
              <a:rPr lang="en-US" altLang="en-US" dirty="0"/>
              <a:t>Output (1 of 3)</a:t>
            </a:r>
          </a:p>
        </p:txBody>
      </p:sp>
      <p:sp>
        <p:nvSpPr>
          <p:cNvPr id="52227" name="Content Placeholder 2"/>
          <p:cNvSpPr>
            <a:spLocks noGrp="1"/>
          </p:cNvSpPr>
          <p:nvPr>
            <p:ph idx="1"/>
          </p:nvPr>
        </p:nvSpPr>
        <p:spPr/>
        <p:txBody>
          <a:bodyPr/>
          <a:lstStyle/>
          <a:p>
            <a:r>
              <a:rPr lang="en-US" altLang="en-US" dirty="0"/>
              <a:t>Data warehouses use the following to generate reports:</a:t>
            </a:r>
          </a:p>
          <a:p>
            <a:pPr lvl="1"/>
            <a:r>
              <a:rPr lang="en-US" altLang="en-US" dirty="0"/>
              <a:t>Online analytical processing (OLAP)</a:t>
            </a:r>
          </a:p>
          <a:p>
            <a:pPr lvl="2"/>
            <a:r>
              <a:rPr lang="en-US" altLang="en-US" dirty="0"/>
              <a:t>Uses multiple sources of information and provides multidimensional analysis</a:t>
            </a:r>
          </a:p>
          <a:p>
            <a:pPr lvl="2"/>
            <a:r>
              <a:rPr lang="en-US" altLang="en-US" dirty="0"/>
              <a:t>Generates business intelligence</a:t>
            </a:r>
          </a:p>
          <a:p>
            <a:pPr lvl="1"/>
            <a:r>
              <a:rPr lang="en-US" altLang="en-US" dirty="0"/>
              <a:t>Data-mining analysis</a:t>
            </a:r>
          </a:p>
          <a:p>
            <a:pPr lvl="2"/>
            <a:r>
              <a:rPr lang="en-US" altLang="en-US" dirty="0"/>
              <a:t>Used to discover patterns and relationships </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22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22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22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22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22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2227">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Title 4"/>
          <p:cNvSpPr>
            <a:spLocks noGrp="1"/>
          </p:cNvSpPr>
          <p:nvPr>
            <p:ph type="title"/>
          </p:nvPr>
        </p:nvSpPr>
        <p:spPr/>
        <p:txBody>
          <a:bodyPr>
            <a:noAutofit/>
          </a:bodyPr>
          <a:lstStyle/>
          <a:p>
            <a:r>
              <a:rPr lang="en-US" altLang="en-US" dirty="0"/>
              <a:t>Output (2 of 3)</a:t>
            </a:r>
          </a:p>
        </p:txBody>
      </p:sp>
      <p:sp>
        <p:nvSpPr>
          <p:cNvPr id="54275" name="Content Placeholder 2"/>
          <p:cNvSpPr>
            <a:spLocks noGrp="1"/>
          </p:cNvSpPr>
          <p:nvPr>
            <p:ph idx="1"/>
          </p:nvPr>
        </p:nvSpPr>
        <p:spPr/>
        <p:txBody>
          <a:bodyPr/>
          <a:lstStyle/>
          <a:p>
            <a:r>
              <a:rPr lang="en-US" altLang="en-US" dirty="0"/>
              <a:t>Benefits of data warehouses</a:t>
            </a:r>
          </a:p>
          <a:p>
            <a:pPr lvl="1"/>
            <a:r>
              <a:rPr lang="en-US" altLang="en-US" dirty="0"/>
              <a:t>Cross-reference segments of an organization’s operations for comparison</a:t>
            </a:r>
          </a:p>
          <a:p>
            <a:pPr lvl="1"/>
            <a:r>
              <a:rPr lang="en-US" altLang="en-US" dirty="0"/>
              <a:t>Generate complex queries and reports faster than when using databases </a:t>
            </a:r>
          </a:p>
          <a:p>
            <a:pPr lvl="1"/>
            <a:r>
              <a:rPr lang="en-US" altLang="en-US" dirty="0"/>
              <a:t>Generate reports efficiently using data from a variety of sources </a:t>
            </a:r>
          </a:p>
          <a:p>
            <a:pPr lvl="1"/>
            <a:r>
              <a:rPr lang="en-US" altLang="en-US" dirty="0">
                <a:cs typeface="Tahoma" panose="020B0604030504040204" pitchFamily="34" charset="0"/>
              </a:rPr>
              <a:t>Find patterns and trends that cannot be found with databases </a:t>
            </a:r>
          </a:p>
          <a:p>
            <a:pPr lvl="2"/>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427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427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427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427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427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4"/>
          <p:cNvSpPr>
            <a:spLocks noGrp="1"/>
          </p:cNvSpPr>
          <p:nvPr>
            <p:ph type="title"/>
          </p:nvPr>
        </p:nvSpPr>
        <p:spPr/>
        <p:txBody>
          <a:bodyPr/>
          <a:lstStyle/>
          <a:p>
            <a:r>
              <a:rPr lang="en-US" altLang="en-US" dirty="0"/>
              <a:t>Output (3 of 3)</a:t>
            </a:r>
          </a:p>
        </p:txBody>
      </p:sp>
      <p:sp>
        <p:nvSpPr>
          <p:cNvPr id="55299" name="Content Placeholder 2"/>
          <p:cNvSpPr>
            <a:spLocks noGrp="1"/>
          </p:cNvSpPr>
          <p:nvPr>
            <p:ph idx="1"/>
          </p:nvPr>
        </p:nvSpPr>
        <p:spPr/>
        <p:txBody>
          <a:bodyPr/>
          <a:lstStyle/>
          <a:p>
            <a:pPr lvl="1"/>
            <a:r>
              <a:rPr lang="en-US" altLang="en-US" dirty="0"/>
              <a:t>Analyze large amounts of historical data quickly</a:t>
            </a:r>
          </a:p>
          <a:p>
            <a:pPr lvl="1"/>
            <a:r>
              <a:rPr lang="en-US" altLang="en-US" dirty="0"/>
              <a:t>Assist management in making well-informed business decisions </a:t>
            </a:r>
          </a:p>
          <a:p>
            <a:pPr lvl="1"/>
            <a:r>
              <a:rPr lang="en-US" altLang="en-US" dirty="0"/>
              <a:t>Manage a high demand for information from many users with different needs and decision-making styles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529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529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529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altLang="en-US" dirty="0"/>
              <a:t>Data Marts (1 of 2)</a:t>
            </a:r>
          </a:p>
        </p:txBody>
      </p:sp>
      <p:sp>
        <p:nvSpPr>
          <p:cNvPr id="56323" name="Content Placeholder 2"/>
          <p:cNvSpPr>
            <a:spLocks noGrp="1"/>
          </p:cNvSpPr>
          <p:nvPr>
            <p:ph idx="1"/>
          </p:nvPr>
        </p:nvSpPr>
        <p:spPr/>
        <p:txBody>
          <a:bodyPr/>
          <a:lstStyle/>
          <a:p>
            <a:r>
              <a:rPr lang="en-US" altLang="en-US" dirty="0"/>
              <a:t>Smaller version of a data warehouse, used by a single department or function</a:t>
            </a:r>
          </a:p>
          <a:p>
            <a:pPr lvl="1"/>
            <a:r>
              <a:rPr lang="en-US" altLang="en-US" dirty="0"/>
              <a:t>Advantages over data warehouses</a:t>
            </a:r>
          </a:p>
          <a:p>
            <a:pPr lvl="2"/>
            <a:r>
              <a:rPr lang="en-US" altLang="en-US" dirty="0"/>
              <a:t>Faster access to data owing to its smaller size</a:t>
            </a:r>
          </a:p>
          <a:p>
            <a:pPr lvl="2"/>
            <a:r>
              <a:rPr lang="en-US" altLang="en-US" dirty="0"/>
              <a:t>Improved response time for users</a:t>
            </a:r>
          </a:p>
          <a:p>
            <a:pPr lvl="2"/>
            <a:r>
              <a:rPr lang="en-US" altLang="en-US" dirty="0"/>
              <a:t>Easier to create because of its size and simplicity</a:t>
            </a:r>
          </a:p>
          <a:p>
            <a:pPr lvl="2"/>
            <a:r>
              <a:rPr lang="en-US" altLang="en-US" dirty="0"/>
              <a:t>Less expensive</a:t>
            </a:r>
          </a:p>
          <a:p>
            <a:pPr lvl="2"/>
            <a:r>
              <a:rPr lang="en-US" altLang="en-US" dirty="0"/>
              <a:t>Effective targeting of users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632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632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632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632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Title 1"/>
          <p:cNvSpPr>
            <a:spLocks noGrp="1"/>
          </p:cNvSpPr>
          <p:nvPr>
            <p:ph type="title"/>
          </p:nvPr>
        </p:nvSpPr>
        <p:spPr/>
        <p:txBody>
          <a:bodyPr/>
          <a:lstStyle/>
          <a:p>
            <a:r>
              <a:rPr lang="en-US" altLang="en-US" dirty="0"/>
              <a:t>Data Marts (2 of 2)</a:t>
            </a:r>
            <a:endParaRPr lang="en-US" altLang="en-US" sz="2000" dirty="0"/>
          </a:p>
        </p:txBody>
      </p:sp>
      <p:sp>
        <p:nvSpPr>
          <p:cNvPr id="56323" name="Content Placeholder 2"/>
          <p:cNvSpPr>
            <a:spLocks noGrp="1"/>
          </p:cNvSpPr>
          <p:nvPr>
            <p:ph idx="1"/>
          </p:nvPr>
        </p:nvSpPr>
        <p:spPr/>
        <p:txBody>
          <a:bodyPr/>
          <a:lstStyle/>
          <a:p>
            <a:r>
              <a:rPr lang="en-US" altLang="en-US" dirty="0"/>
              <a:t>Disadvantages </a:t>
            </a:r>
          </a:p>
          <a:p>
            <a:pPr lvl="1"/>
            <a:r>
              <a:rPr lang="en-US" altLang="en-US" dirty="0"/>
              <a:t>Limited scope</a:t>
            </a:r>
          </a:p>
          <a:p>
            <a:pPr lvl="1"/>
            <a:r>
              <a:rPr lang="en-US" altLang="en-US" dirty="0"/>
              <a:t>Difficulty in consolidating information from different departments or functional areas </a:t>
            </a:r>
          </a:p>
        </p:txBody>
      </p:sp>
    </p:spTree>
    <p:extLst>
      <p:ext uri="{BB962C8B-B14F-4D97-AF65-F5344CB8AC3E}">
        <p14:creationId xmlns:p14="http://schemas.microsoft.com/office/powerpoint/2010/main" val="191535275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63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63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632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Databases </a:t>
            </a:r>
          </a:p>
        </p:txBody>
      </p:sp>
      <p:sp>
        <p:nvSpPr>
          <p:cNvPr id="3" name="Content Placeholder 2"/>
          <p:cNvSpPr>
            <a:spLocks noGrp="1"/>
          </p:cNvSpPr>
          <p:nvPr>
            <p:ph idx="1"/>
          </p:nvPr>
        </p:nvSpPr>
        <p:spPr/>
        <p:txBody>
          <a:bodyPr/>
          <a:lstStyle/>
          <a:p>
            <a:r>
              <a:rPr lang="en-US" dirty="0">
                <a:latin typeface="Folio Std Medium"/>
              </a:rPr>
              <a:t>Database</a:t>
            </a:r>
          </a:p>
          <a:p>
            <a:pPr lvl="1"/>
            <a:r>
              <a:rPr lang="en-US" dirty="0">
                <a:latin typeface="Folio Std Medium"/>
              </a:rPr>
              <a:t>Collection of related data that is stored in a central location or in multiple locations</a:t>
            </a:r>
          </a:p>
          <a:p>
            <a:r>
              <a:rPr lang="en-US" dirty="0">
                <a:latin typeface="Folio Std Medium"/>
              </a:rPr>
              <a:t>Data hierarchy</a:t>
            </a:r>
          </a:p>
          <a:p>
            <a:pPr lvl="1"/>
            <a:r>
              <a:rPr lang="en-US" dirty="0">
                <a:latin typeface="Folio Std Medium"/>
              </a:rPr>
              <a:t>Structure and organization of data, which involves fields, records, and files</a:t>
            </a:r>
          </a:p>
          <a:p>
            <a:r>
              <a:rPr lang="en-US" dirty="0">
                <a:latin typeface="Folio Std Medium"/>
              </a:rPr>
              <a:t>Database management system (DBMS) </a:t>
            </a:r>
          </a:p>
          <a:p>
            <a:pPr lvl="1"/>
            <a:r>
              <a:rPr lang="en-US" dirty="0">
                <a:latin typeface="Folio Std Medium"/>
              </a:rPr>
              <a:t>Software for creating, storing, maintaining, and accessing database files </a:t>
            </a:r>
          </a:p>
          <a:p>
            <a:pPr lvl="1"/>
            <a:r>
              <a:rPr lang="en-US" dirty="0">
                <a:latin typeface="Folio Std Medium"/>
              </a:rPr>
              <a:t>Makes using databases more efficient</a:t>
            </a:r>
          </a:p>
          <a:p>
            <a:pPr lvl="1"/>
            <a:endParaRPr lang="en-US" dirty="0">
              <a:latin typeface="Folio Std Medium"/>
            </a:endParaRPr>
          </a:p>
          <a:p>
            <a:endParaRPr lang="en-US" dirty="0">
              <a:latin typeface="Folio Std Medium"/>
            </a:endParaRPr>
          </a:p>
        </p:txBody>
      </p:sp>
    </p:spTree>
    <p:extLst>
      <p:ext uri="{BB962C8B-B14F-4D97-AF65-F5344CB8AC3E}">
        <p14:creationId xmlns:p14="http://schemas.microsoft.com/office/powerpoint/2010/main" val="2443293355"/>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dirty="0"/>
              <a:t>Business Analytics (1 of 3)</a:t>
            </a:r>
          </a:p>
        </p:txBody>
      </p:sp>
      <p:sp>
        <p:nvSpPr>
          <p:cNvPr id="57347" name="Content Placeholder 2"/>
          <p:cNvSpPr>
            <a:spLocks noGrp="1"/>
          </p:cNvSpPr>
          <p:nvPr>
            <p:ph idx="1"/>
          </p:nvPr>
        </p:nvSpPr>
        <p:spPr/>
        <p:txBody>
          <a:bodyPr/>
          <a:lstStyle/>
          <a:p>
            <a:r>
              <a:rPr lang="en-US" altLang="en-US" dirty="0"/>
              <a:t>Uses data and statistical methods</a:t>
            </a:r>
          </a:p>
          <a:p>
            <a:pPr lvl="1"/>
            <a:r>
              <a:rPr lang="en-US" altLang="en-US" dirty="0"/>
              <a:t>Gains insight into the data</a:t>
            </a:r>
          </a:p>
          <a:p>
            <a:pPr lvl="1"/>
            <a:r>
              <a:rPr lang="en-US" altLang="en-US" dirty="0"/>
              <a:t>Provides decision makers with information to act on</a:t>
            </a:r>
          </a:p>
          <a:p>
            <a:r>
              <a:rPr lang="en-US" altLang="en-US" dirty="0"/>
              <a:t>Methods </a:t>
            </a:r>
          </a:p>
          <a:p>
            <a:pPr lvl="1"/>
            <a:r>
              <a:rPr lang="en-US" altLang="en-US" dirty="0"/>
              <a:t>Descriptive </a:t>
            </a:r>
          </a:p>
          <a:p>
            <a:pPr lvl="1"/>
            <a:r>
              <a:rPr lang="en-US" altLang="en-US" dirty="0"/>
              <a:t>Predictive </a:t>
            </a:r>
          </a:p>
          <a:p>
            <a:pPr lvl="1"/>
            <a:r>
              <a:rPr lang="en-US" altLang="en-US" dirty="0"/>
              <a:t>Prescriptive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734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734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734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734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734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734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lstStyle/>
          <a:p>
            <a:r>
              <a:rPr lang="en-US" altLang="en-US" dirty="0"/>
              <a:t>Business Analytics (2 of 3)</a:t>
            </a:r>
          </a:p>
        </p:txBody>
      </p:sp>
      <p:sp>
        <p:nvSpPr>
          <p:cNvPr id="58371" name="Content Placeholder 2"/>
          <p:cNvSpPr>
            <a:spLocks noGrp="1"/>
          </p:cNvSpPr>
          <p:nvPr>
            <p:ph idx="1"/>
          </p:nvPr>
        </p:nvSpPr>
        <p:spPr/>
        <p:txBody>
          <a:bodyPr/>
          <a:lstStyle/>
          <a:p>
            <a:r>
              <a:rPr lang="en-US" altLang="en-US" dirty="0"/>
              <a:t>Descriptive analytics </a:t>
            </a:r>
          </a:p>
          <a:p>
            <a:pPr lvl="1"/>
            <a:r>
              <a:rPr lang="en-US" altLang="en-US" dirty="0"/>
              <a:t>Reactive strategy</a:t>
            </a:r>
          </a:p>
          <a:p>
            <a:pPr lvl="1"/>
            <a:r>
              <a:rPr lang="en-US" altLang="en-US" dirty="0"/>
              <a:t>Reviews past events, analyzes the data, and provides a report indicating:</a:t>
            </a:r>
          </a:p>
          <a:p>
            <a:pPr lvl="2"/>
            <a:r>
              <a:rPr lang="en-US" altLang="en-US" dirty="0"/>
              <a:t>What happened in a given period of time </a:t>
            </a:r>
          </a:p>
          <a:p>
            <a:pPr lvl="2"/>
            <a:r>
              <a:rPr lang="en-US" altLang="en-US" dirty="0"/>
              <a:t>How to prepare for the future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83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83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83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83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83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Title 1"/>
          <p:cNvSpPr>
            <a:spLocks noGrp="1"/>
          </p:cNvSpPr>
          <p:nvPr>
            <p:ph type="title"/>
          </p:nvPr>
        </p:nvSpPr>
        <p:spPr/>
        <p:txBody>
          <a:bodyPr>
            <a:normAutofit/>
          </a:bodyPr>
          <a:lstStyle/>
          <a:p>
            <a:r>
              <a:rPr lang="en-US" altLang="en-US" dirty="0"/>
              <a:t>Business Analytics (3 of 3) </a:t>
            </a:r>
            <a:endParaRPr lang="en-US" altLang="en-US" sz="2200" dirty="0"/>
          </a:p>
        </p:txBody>
      </p:sp>
      <p:sp>
        <p:nvSpPr>
          <p:cNvPr id="58371" name="Content Placeholder 2"/>
          <p:cNvSpPr>
            <a:spLocks noGrp="1"/>
          </p:cNvSpPr>
          <p:nvPr>
            <p:ph idx="1"/>
          </p:nvPr>
        </p:nvSpPr>
        <p:spPr/>
        <p:txBody>
          <a:bodyPr/>
          <a:lstStyle/>
          <a:p>
            <a:r>
              <a:rPr lang="en-US" altLang="en-US" dirty="0"/>
              <a:t>Predictive analytics </a:t>
            </a:r>
          </a:p>
          <a:p>
            <a:pPr lvl="1"/>
            <a:r>
              <a:rPr lang="en-US" altLang="en-US" dirty="0"/>
              <a:t>Proactive strategy</a:t>
            </a:r>
          </a:p>
          <a:p>
            <a:pPr lvl="1"/>
            <a:r>
              <a:rPr lang="en-US" altLang="en-US" dirty="0"/>
              <a:t>Prepares decision makers for future events</a:t>
            </a:r>
          </a:p>
          <a:p>
            <a:r>
              <a:rPr lang="en-US" altLang="en-US" dirty="0"/>
              <a:t>Prescriptive analytics</a:t>
            </a:r>
          </a:p>
          <a:p>
            <a:pPr lvl="1"/>
            <a:r>
              <a:rPr lang="en-US" altLang="en-US" dirty="0"/>
              <a:t>Recommends a course of action that decision makers should follow </a:t>
            </a:r>
          </a:p>
          <a:p>
            <a:pPr lvl="1"/>
            <a:r>
              <a:rPr lang="en-US" altLang="en-US" dirty="0"/>
              <a:t>Shows the likely outcome of each decision </a:t>
            </a:r>
          </a:p>
          <a:p>
            <a:pPr lvl="1"/>
            <a:endParaRPr lang="en-US" altLang="en-US" dirty="0"/>
          </a:p>
        </p:txBody>
      </p:sp>
    </p:spTree>
    <p:extLst>
      <p:ext uri="{BB962C8B-B14F-4D97-AF65-F5344CB8AC3E}">
        <p14:creationId xmlns:p14="http://schemas.microsoft.com/office/powerpoint/2010/main" val="165495488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83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83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83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83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837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837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Title 1"/>
          <p:cNvSpPr>
            <a:spLocks noGrp="1"/>
          </p:cNvSpPr>
          <p:nvPr>
            <p:ph type="title"/>
          </p:nvPr>
        </p:nvSpPr>
        <p:spPr/>
        <p:txBody>
          <a:bodyPr/>
          <a:lstStyle/>
          <a:p>
            <a:r>
              <a:rPr lang="en-US" altLang="en-US" dirty="0"/>
              <a:t>The Big Data Era (1 of 3)</a:t>
            </a:r>
          </a:p>
        </p:txBody>
      </p:sp>
      <p:sp>
        <p:nvSpPr>
          <p:cNvPr id="59395" name="Content Placeholder 2"/>
          <p:cNvSpPr>
            <a:spLocks noGrp="1"/>
          </p:cNvSpPr>
          <p:nvPr>
            <p:ph idx="1"/>
          </p:nvPr>
        </p:nvSpPr>
        <p:spPr/>
        <p:txBody>
          <a:bodyPr/>
          <a:lstStyle/>
          <a:p>
            <a:r>
              <a:rPr lang="en-US" altLang="en-US" dirty="0"/>
              <a:t>Voluminous data </a:t>
            </a:r>
          </a:p>
          <a:p>
            <a:pPr lvl="1"/>
            <a:r>
              <a:rPr lang="en-US" altLang="en-US" dirty="0"/>
              <a:t>Conventional computing methods are unable to efficiently process and manage it</a:t>
            </a:r>
          </a:p>
          <a:p>
            <a:r>
              <a:rPr lang="en-US" altLang="en-US" dirty="0"/>
              <a:t>Involves five dimensions </a:t>
            </a:r>
          </a:p>
          <a:p>
            <a:pPr lvl="1"/>
            <a:r>
              <a:rPr lang="en-US" altLang="en-US" dirty="0"/>
              <a:t>Volume</a:t>
            </a:r>
          </a:p>
          <a:p>
            <a:pPr lvl="1"/>
            <a:r>
              <a:rPr lang="en-US" altLang="en-US" dirty="0"/>
              <a:t>Variety </a:t>
            </a:r>
          </a:p>
          <a:p>
            <a:pPr lvl="1"/>
            <a:r>
              <a:rPr lang="en-US" altLang="en-US" dirty="0"/>
              <a:t>Velocity</a:t>
            </a:r>
          </a:p>
          <a:p>
            <a:pPr lvl="1"/>
            <a:r>
              <a:rPr lang="en-US" altLang="en-US" dirty="0"/>
              <a:t>Veracity</a:t>
            </a:r>
          </a:p>
          <a:p>
            <a:pPr lvl="1"/>
            <a:r>
              <a:rPr lang="en-US" altLang="en-US" dirty="0"/>
              <a:t>Value</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39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9395">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9395">
                                            <p:txEl>
                                              <p:pRg st="6" end="6"/>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59395">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Big Data Era (2 of 3)</a:t>
            </a:r>
            <a:endParaRPr lang="en-GB" sz="2000" dirty="0"/>
          </a:p>
        </p:txBody>
      </p:sp>
      <p:sp>
        <p:nvSpPr>
          <p:cNvPr id="3" name="Content Placeholder 2"/>
          <p:cNvSpPr>
            <a:spLocks noGrp="1"/>
          </p:cNvSpPr>
          <p:nvPr>
            <p:ph idx="1"/>
          </p:nvPr>
        </p:nvSpPr>
        <p:spPr/>
        <p:txBody>
          <a:bodyPr/>
          <a:lstStyle/>
          <a:p>
            <a:r>
              <a:rPr lang="en-GB" dirty="0"/>
              <a:t>Provides competitive advantage in many areas </a:t>
            </a:r>
          </a:p>
          <a:p>
            <a:pPr lvl="1"/>
            <a:r>
              <a:rPr lang="en-GB" dirty="0"/>
              <a:t>Retail, financial services, advertising and public relations, government, manufacturing, healthcare, etc.</a:t>
            </a:r>
          </a:p>
          <a:p>
            <a:r>
              <a:rPr lang="en-US" dirty="0"/>
              <a:t>Many technologies and applications have contributed to growth and popularity </a:t>
            </a:r>
          </a:p>
          <a:p>
            <a:pPr lvl="1"/>
            <a:r>
              <a:rPr lang="en-US" dirty="0"/>
              <a:t>Mobile and wireless technology, the popularity of social networks, etc. </a:t>
            </a:r>
            <a:endParaRPr lang="en-GB" dirty="0"/>
          </a:p>
        </p:txBody>
      </p:sp>
    </p:spTree>
    <p:extLst>
      <p:ext uri="{BB962C8B-B14F-4D97-AF65-F5344CB8AC3E}">
        <p14:creationId xmlns:p14="http://schemas.microsoft.com/office/powerpoint/2010/main" val="3700476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The Big Data Era (3 of 3)</a:t>
            </a:r>
            <a:endParaRPr lang="en-GB" sz="2000" dirty="0"/>
          </a:p>
        </p:txBody>
      </p:sp>
      <p:sp>
        <p:nvSpPr>
          <p:cNvPr id="3" name="Content Placeholder 2"/>
          <p:cNvSpPr>
            <a:spLocks noGrp="1"/>
          </p:cNvSpPr>
          <p:nvPr>
            <p:ph idx="1"/>
          </p:nvPr>
        </p:nvSpPr>
        <p:spPr/>
        <p:txBody>
          <a:bodyPr/>
          <a:lstStyle/>
          <a:p>
            <a:r>
              <a:rPr lang="en-GB" dirty="0"/>
              <a:t>Executives should guard against privacy risks </a:t>
            </a:r>
          </a:p>
          <a:p>
            <a:pPr lvl="1"/>
            <a:r>
              <a:rPr lang="en-GB" dirty="0"/>
              <a:t>Discrimination, privacy breaches and embarrassments, unethical actions based on interpretations, loss of anonymity, etc.</a:t>
            </a:r>
          </a:p>
          <a:p>
            <a:pPr lvl="1"/>
            <a:endParaRPr lang="en-GB" dirty="0"/>
          </a:p>
        </p:txBody>
      </p:sp>
    </p:spTree>
    <p:extLst>
      <p:ext uri="{BB962C8B-B14F-4D97-AF65-F5344CB8AC3E}">
        <p14:creationId xmlns:p14="http://schemas.microsoft.com/office/powerpoint/2010/main" val="142168809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US" altLang="en-US" dirty="0"/>
              <a:t>Database Marketing (1 of 3)</a:t>
            </a:r>
          </a:p>
        </p:txBody>
      </p:sp>
      <p:sp>
        <p:nvSpPr>
          <p:cNvPr id="59395" name="Content Placeholder 2"/>
          <p:cNvSpPr>
            <a:spLocks noGrp="1"/>
          </p:cNvSpPr>
          <p:nvPr>
            <p:ph idx="1"/>
          </p:nvPr>
        </p:nvSpPr>
        <p:spPr/>
        <p:txBody>
          <a:bodyPr/>
          <a:lstStyle/>
          <a:p>
            <a:r>
              <a:rPr lang="en-US" altLang="en-US" dirty="0"/>
              <a:t>Uses</a:t>
            </a:r>
            <a:r>
              <a:rPr lang="en-US" dirty="0"/>
              <a:t> an organization's database of customers and potential customers to promote products or services</a:t>
            </a:r>
          </a:p>
          <a:p>
            <a:pPr lvl="1"/>
            <a:r>
              <a:rPr lang="en-US" dirty="0"/>
              <a:t>Main goal: use information within the database to implement marketing strategies</a:t>
            </a:r>
          </a:p>
          <a:p>
            <a:pPr lvl="3"/>
            <a:r>
              <a:rPr lang="en-US" dirty="0"/>
              <a:t>Increase profits </a:t>
            </a:r>
          </a:p>
          <a:p>
            <a:pPr lvl="3"/>
            <a:r>
              <a:rPr lang="en-US" dirty="0"/>
              <a:t>Enhance competitiveness </a:t>
            </a:r>
          </a:p>
          <a:p>
            <a:pPr lvl="1"/>
            <a:endParaRPr 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lstStyle/>
          <a:p>
            <a:r>
              <a:rPr lang="en-US" altLang="en-US" dirty="0"/>
              <a:t>Database Marketing (2 of 3)</a:t>
            </a:r>
            <a:endParaRPr lang="en-US" altLang="en-US" sz="2000" dirty="0"/>
          </a:p>
        </p:txBody>
      </p:sp>
      <p:sp>
        <p:nvSpPr>
          <p:cNvPr id="59395" name="Content Placeholder 2"/>
          <p:cNvSpPr>
            <a:spLocks noGrp="1"/>
          </p:cNvSpPr>
          <p:nvPr>
            <p:ph idx="1"/>
          </p:nvPr>
        </p:nvSpPr>
        <p:spPr/>
        <p:txBody>
          <a:bodyPr/>
          <a:lstStyle/>
          <a:p>
            <a:r>
              <a:rPr lang="en-US" dirty="0"/>
              <a:t>Transforms marketing from a reactive to a proactive process </a:t>
            </a:r>
          </a:p>
          <a:p>
            <a:pPr lvl="1"/>
            <a:r>
              <a:rPr lang="en-US" dirty="0"/>
              <a:t>Multivariate analysis </a:t>
            </a:r>
          </a:p>
          <a:p>
            <a:pPr lvl="1"/>
            <a:r>
              <a:rPr lang="en-US" dirty="0"/>
              <a:t>Data segmentation </a:t>
            </a:r>
          </a:p>
          <a:p>
            <a:pPr lvl="1"/>
            <a:r>
              <a:rPr lang="en-US" dirty="0"/>
              <a:t>Automated tools </a:t>
            </a:r>
          </a:p>
          <a:p>
            <a:endParaRPr lang="en-US" dirty="0"/>
          </a:p>
        </p:txBody>
      </p:sp>
    </p:spTree>
    <p:extLst>
      <p:ext uri="{BB962C8B-B14F-4D97-AF65-F5344CB8AC3E}">
        <p14:creationId xmlns:p14="http://schemas.microsoft.com/office/powerpoint/2010/main" val="188169854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Title 1"/>
          <p:cNvSpPr>
            <a:spLocks noGrp="1"/>
          </p:cNvSpPr>
          <p:nvPr>
            <p:ph type="title"/>
          </p:nvPr>
        </p:nvSpPr>
        <p:spPr/>
        <p:txBody>
          <a:bodyPr>
            <a:noAutofit/>
          </a:bodyPr>
          <a:lstStyle/>
          <a:p>
            <a:r>
              <a:rPr lang="en-US" altLang="en-US" dirty="0"/>
              <a:t>Database Marketing (3 of 3)</a:t>
            </a:r>
          </a:p>
        </p:txBody>
      </p:sp>
      <p:sp>
        <p:nvSpPr>
          <p:cNvPr id="59395" name="Content Placeholder 2"/>
          <p:cNvSpPr>
            <a:spLocks noGrp="1"/>
          </p:cNvSpPr>
          <p:nvPr>
            <p:ph idx="1"/>
          </p:nvPr>
        </p:nvSpPr>
        <p:spPr/>
        <p:txBody>
          <a:bodyPr/>
          <a:lstStyle/>
          <a:p>
            <a:r>
              <a:rPr lang="en-IN" altLang="en-US" dirty="0"/>
              <a:t>Tasks performed by successful database marketing campaigns </a:t>
            </a:r>
            <a:endParaRPr lang="en-US" altLang="en-US" dirty="0"/>
          </a:p>
          <a:p>
            <a:pPr lvl="1"/>
            <a:r>
              <a:rPr lang="en-US" dirty="0"/>
              <a:t>Calculating customer lifetime value (CLTV)</a:t>
            </a:r>
          </a:p>
          <a:p>
            <a:pPr lvl="1"/>
            <a:r>
              <a:rPr lang="en-US" dirty="0"/>
              <a:t>Conducting recency, frequency, and monetary analysis (RFM) </a:t>
            </a:r>
          </a:p>
          <a:p>
            <a:pPr lvl="1"/>
            <a:r>
              <a:rPr lang="en-US" altLang="en-US" dirty="0"/>
              <a:t>Using different techniques to communicate effectively with customers</a:t>
            </a:r>
          </a:p>
          <a:p>
            <a:pPr lvl="1"/>
            <a:r>
              <a:rPr lang="en-US" altLang="en-US" dirty="0"/>
              <a:t>Using different techniques to monitor customer behavior across a number of retail channels</a:t>
            </a:r>
            <a:endParaRPr lang="en-US" dirty="0"/>
          </a:p>
          <a:p>
            <a:pPr lvl="1"/>
            <a:endParaRPr lang="en-US" dirty="0"/>
          </a:p>
        </p:txBody>
      </p:sp>
    </p:spTree>
    <p:extLst>
      <p:ext uri="{BB962C8B-B14F-4D97-AF65-F5344CB8AC3E}">
        <p14:creationId xmlns:p14="http://schemas.microsoft.com/office/powerpoint/2010/main" val="1188066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9395">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(1 of 2)</a:t>
            </a:r>
          </a:p>
        </p:txBody>
      </p:sp>
      <p:sp>
        <p:nvSpPr>
          <p:cNvPr id="3" name="Content Placeholder 2"/>
          <p:cNvSpPr>
            <a:spLocks noGrp="1"/>
          </p:cNvSpPr>
          <p:nvPr>
            <p:ph idx="1"/>
          </p:nvPr>
        </p:nvSpPr>
        <p:spPr/>
        <p:txBody>
          <a:bodyPr/>
          <a:lstStyle/>
          <a:p>
            <a:r>
              <a:rPr lang="en-US" dirty="0"/>
              <a:t>All files are integrated in a database, which enables faster retrieval of data</a:t>
            </a:r>
          </a:p>
          <a:p>
            <a:r>
              <a:rPr lang="en-US" dirty="0"/>
              <a:t>Components of a DBMS are database engine, data definition, data manipulation, application generation, and data administration</a:t>
            </a:r>
          </a:p>
          <a:p>
            <a:r>
              <a:rPr lang="en-US" dirty="0"/>
              <a:t>Recent trends in database design are data-driven Web sites, natural language processing, and distributed and object-oriented databases </a:t>
            </a:r>
          </a:p>
          <a:p>
            <a:endParaRPr lang="en-US" dirty="0"/>
          </a:p>
        </p:txBody>
      </p:sp>
    </p:spTree>
    <p:extLst>
      <p:ext uri="{BB962C8B-B14F-4D97-AF65-F5344CB8AC3E}">
        <p14:creationId xmlns:p14="http://schemas.microsoft.com/office/powerpoint/2010/main" val="35362996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Title 3"/>
          <p:cNvSpPr>
            <a:spLocks noGrp="1"/>
          </p:cNvSpPr>
          <p:nvPr>
            <p:ph type="title"/>
          </p:nvPr>
        </p:nvSpPr>
        <p:spPr>
          <a:xfrm>
            <a:off x="2057400" y="464599"/>
            <a:ext cx="6779464" cy="983201"/>
          </a:xfrm>
        </p:spPr>
        <p:txBody>
          <a:bodyPr/>
          <a:lstStyle/>
          <a:p>
            <a:r>
              <a:rPr lang="en-IN" altLang="en-US" b="1" dirty="0"/>
              <a:t>3.2	Interaction between the User, DBMS, and Database</a:t>
            </a:r>
            <a:endParaRPr lang="en-US" altLang="en-US" b="1" dirty="0"/>
          </a:p>
        </p:txBody>
      </p:sp>
      <p:pic>
        <p:nvPicPr>
          <p:cNvPr id="2" name="Picture 1" descr="This illustration depicts the interaction between the User, DBMS, and Database. &#10;A rectangular box has been positioned at the center of the illustration. This box is labeled D B M S.&#10;A circle has been placed on the left side of the illustration. This circle is labeled user. An arrow arises from the right side of this circle and points at the box labeled D B M S. A rectangular box has been aligned on the top of this arrow, and it contains text that reads user makes a request for information. An arrow arises from the left side of the box labeled D B M S and points at the circle. A rectangular box has been aligned at the bottom of this arrow, and it contains text that reads D B M S returns information to the user. &#10;A cylinder has been placed on the right side of the illustration. This cylinder is labeled database. An arrow arises from the right side of the box labeled D B M S and points at the cylinder. A rectangular box has been aligned on the top of this arrow, and it contains text that reads D B M S searches the database. An arrow arises from the left side of the cylinder and points at the box labeled D B M S. A rectangular box has been aligned at the bottom of this arrow, and it contains text that reads D B M S retrieves the information. " title="Exhibit 3.2 - Interaction between the User, DBMS, and Database"/>
          <p:cNvPicPr>
            <a:picLocks noChangeAspect="1"/>
          </p:cNvPicPr>
          <p:nvPr/>
        </p:nvPicPr>
        <p:blipFill rotWithShape="1">
          <a:blip r:embed="rId3" cstate="print">
            <a:extLst>
              <a:ext uri="{28A0092B-C50C-407E-A947-70E740481C1C}">
                <a14:useLocalDpi xmlns:a14="http://schemas.microsoft.com/office/drawing/2010/main" val="0"/>
              </a:ext>
            </a:extLst>
          </a:blip>
          <a:srcRect l="1311"/>
          <a:stretch/>
        </p:blipFill>
        <p:spPr>
          <a:xfrm>
            <a:off x="847165" y="1808457"/>
            <a:ext cx="7615184" cy="4434074"/>
          </a:xfrm>
          <a:prstGeom prst="rect">
            <a:avLst/>
          </a:prstGeom>
        </p:spPr>
      </p:pic>
    </p:spTree>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(2 of 2)</a:t>
            </a:r>
          </a:p>
        </p:txBody>
      </p:sp>
      <p:sp>
        <p:nvSpPr>
          <p:cNvPr id="3" name="Content Placeholder 2"/>
          <p:cNvSpPr>
            <a:spLocks noGrp="1"/>
          </p:cNvSpPr>
          <p:nvPr>
            <p:ph idx="1"/>
          </p:nvPr>
        </p:nvSpPr>
        <p:spPr/>
        <p:txBody>
          <a:bodyPr/>
          <a:lstStyle/>
          <a:p>
            <a:r>
              <a:rPr lang="en-US" dirty="0"/>
              <a:t>Data warehouse is a collection of data from a variety of sources </a:t>
            </a:r>
          </a:p>
          <a:p>
            <a:r>
              <a:rPr lang="en-US" dirty="0"/>
              <a:t>Data marts focus on business functions for a specific user group in an organization</a:t>
            </a:r>
          </a:p>
          <a:p>
            <a:r>
              <a:rPr lang="en-US" dirty="0"/>
              <a:t>Industries gain a competitive advantage from big data analytics</a:t>
            </a:r>
          </a:p>
          <a:p>
            <a:endParaRPr lang="en-US" dirty="0"/>
          </a:p>
          <a:p>
            <a:endParaRPr lang="en-US" dirty="0"/>
          </a:p>
        </p:txBody>
      </p:sp>
    </p:spTree>
    <p:extLst>
      <p:ext uri="{BB962C8B-B14F-4D97-AF65-F5344CB8AC3E}">
        <p14:creationId xmlns:p14="http://schemas.microsoft.com/office/powerpoint/2010/main" val="4142223683"/>
      </p:ext>
    </p:extLst>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Title 1"/>
          <p:cNvSpPr>
            <a:spLocks noGrp="1"/>
          </p:cNvSpPr>
          <p:nvPr>
            <p:ph type="title"/>
          </p:nvPr>
        </p:nvSpPr>
        <p:spPr/>
        <p:txBody>
          <a:bodyPr/>
          <a:lstStyle/>
          <a:p>
            <a:r>
              <a:rPr lang="en-US" altLang="en-US" dirty="0"/>
              <a:t>Types of Data in a Database </a:t>
            </a:r>
          </a:p>
        </p:txBody>
      </p:sp>
      <p:sp>
        <p:nvSpPr>
          <p:cNvPr id="23555" name="Content Placeholder 2"/>
          <p:cNvSpPr>
            <a:spLocks noGrp="1"/>
          </p:cNvSpPr>
          <p:nvPr>
            <p:ph idx="1"/>
          </p:nvPr>
        </p:nvSpPr>
        <p:spPr/>
        <p:txBody>
          <a:bodyPr/>
          <a:lstStyle/>
          <a:p>
            <a:r>
              <a:rPr lang="en-US" altLang="en-US" dirty="0"/>
              <a:t>Internal data </a:t>
            </a:r>
          </a:p>
          <a:p>
            <a:pPr lvl="1"/>
            <a:r>
              <a:rPr lang="en-US" altLang="en-US" dirty="0"/>
              <a:t>Collected from within an organization</a:t>
            </a:r>
          </a:p>
          <a:p>
            <a:pPr lvl="1"/>
            <a:r>
              <a:rPr lang="en-US" altLang="en-US" dirty="0"/>
              <a:t>Stored in the organization’s internal databases and can be used by functional information systems </a:t>
            </a:r>
          </a:p>
          <a:p>
            <a:r>
              <a:rPr lang="en-US" altLang="en-US" dirty="0"/>
              <a:t>External data </a:t>
            </a:r>
          </a:p>
          <a:p>
            <a:pPr lvl="1"/>
            <a:r>
              <a:rPr lang="en-US" altLang="en-US" dirty="0"/>
              <a:t>Comes from a variety of sources</a:t>
            </a:r>
          </a:p>
          <a:p>
            <a:pPr lvl="1"/>
            <a:r>
              <a:rPr lang="en-US" altLang="en-US" dirty="0"/>
              <a:t>Stored in a data warehouse</a:t>
            </a:r>
          </a:p>
          <a:p>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35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355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355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355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355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355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noAutofit/>
          </a:bodyPr>
          <a:lstStyle/>
          <a:p>
            <a:r>
              <a:rPr lang="en-IN" altLang="en-US" dirty="0"/>
              <a:t>Methods for Accessing Files (1 of 3)</a:t>
            </a:r>
            <a:endParaRPr lang="en-US" altLang="en-US" dirty="0"/>
          </a:p>
        </p:txBody>
      </p:sp>
      <p:sp>
        <p:nvSpPr>
          <p:cNvPr id="22531" name="Content Placeholder 2"/>
          <p:cNvSpPr>
            <a:spLocks noGrp="1"/>
          </p:cNvSpPr>
          <p:nvPr>
            <p:ph idx="1"/>
          </p:nvPr>
        </p:nvSpPr>
        <p:spPr/>
        <p:txBody>
          <a:bodyPr/>
          <a:lstStyle/>
          <a:p>
            <a:r>
              <a:rPr lang="en-IN" altLang="en-US" dirty="0"/>
              <a:t>Sequential access file structure</a:t>
            </a:r>
            <a:endParaRPr lang="en-US" altLang="en-US" dirty="0"/>
          </a:p>
          <a:p>
            <a:pPr lvl="1"/>
            <a:r>
              <a:rPr lang="en-US" altLang="en-US" dirty="0"/>
              <a:t>Records in files are organized and processed in numerical or sequential order</a:t>
            </a:r>
          </a:p>
          <a:p>
            <a:pPr lvl="1"/>
            <a:r>
              <a:rPr lang="en-US" altLang="en-US" dirty="0"/>
              <a:t>Records are organized based on a primary key (e.g., Social Security numbers or account numbers)</a:t>
            </a:r>
          </a:p>
          <a:p>
            <a:pPr lvl="1"/>
            <a:r>
              <a:rPr lang="en-US" altLang="en-US" dirty="0"/>
              <a:t>Used for backup and archive files because they rarely need updating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53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noAutofit/>
          </a:bodyPr>
          <a:lstStyle/>
          <a:p>
            <a:r>
              <a:rPr lang="en-IN" altLang="en-US" dirty="0"/>
              <a:t>Methods for Accessing Files (2 of 3)</a:t>
            </a:r>
            <a:endParaRPr lang="en-US" altLang="en-US" dirty="0"/>
          </a:p>
        </p:txBody>
      </p:sp>
      <p:sp>
        <p:nvSpPr>
          <p:cNvPr id="24579" name="Content Placeholder 2"/>
          <p:cNvSpPr>
            <a:spLocks noGrp="1"/>
          </p:cNvSpPr>
          <p:nvPr>
            <p:ph idx="1"/>
          </p:nvPr>
        </p:nvSpPr>
        <p:spPr/>
        <p:txBody>
          <a:bodyPr/>
          <a:lstStyle/>
          <a:p>
            <a:r>
              <a:rPr lang="en-IN" altLang="en-US" dirty="0"/>
              <a:t>Random access file structure</a:t>
            </a:r>
            <a:endParaRPr lang="en-US" altLang="en-US" dirty="0"/>
          </a:p>
          <a:p>
            <a:pPr lvl="1"/>
            <a:r>
              <a:rPr lang="en-US" altLang="en-US" dirty="0"/>
              <a:t>Records can be accessed in any order, regardless of their physical locations in storage media</a:t>
            </a:r>
          </a:p>
          <a:p>
            <a:pPr lvl="1"/>
            <a:r>
              <a:rPr lang="en-US" altLang="en-US" dirty="0"/>
              <a:t>Fast and very effective when a small number of records need to be processed daily or weekly </a:t>
            </a:r>
          </a:p>
          <a:p>
            <a:pPr lvl="1"/>
            <a:r>
              <a:rPr lang="en-US" altLang="en-US" dirty="0"/>
              <a:t>Records are stored on magnetic disks to achieve speed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457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4579">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Title 4"/>
          <p:cNvSpPr>
            <a:spLocks noGrp="1"/>
          </p:cNvSpPr>
          <p:nvPr>
            <p:ph type="title"/>
          </p:nvPr>
        </p:nvSpPr>
        <p:spPr/>
        <p:txBody>
          <a:bodyPr/>
          <a:lstStyle/>
          <a:p>
            <a:r>
              <a:rPr lang="en-IN" altLang="en-US"/>
              <a:t>Methods for Accessing Files (3 of 3)</a:t>
            </a:r>
            <a:endParaRPr lang="en-US" altLang="en-US" dirty="0"/>
          </a:p>
        </p:txBody>
      </p:sp>
      <p:sp>
        <p:nvSpPr>
          <p:cNvPr id="26627" name="Content Placeholder 2"/>
          <p:cNvSpPr>
            <a:spLocks noGrp="1"/>
          </p:cNvSpPr>
          <p:nvPr>
            <p:ph idx="1"/>
          </p:nvPr>
        </p:nvSpPr>
        <p:spPr/>
        <p:txBody>
          <a:bodyPr/>
          <a:lstStyle/>
          <a:p>
            <a:r>
              <a:rPr lang="en-IN" altLang="en-US" dirty="0"/>
              <a:t>Indexed sequential access method (ISAM)</a:t>
            </a:r>
            <a:endParaRPr lang="en-US" altLang="en-US" dirty="0"/>
          </a:p>
          <a:p>
            <a:pPr lvl="1"/>
            <a:r>
              <a:rPr lang="en-US" altLang="en-US" dirty="0"/>
              <a:t>Records accessed sequentially or randomly, depending on the number accessed</a:t>
            </a:r>
          </a:p>
          <a:p>
            <a:pPr lvl="2"/>
            <a:r>
              <a:rPr lang="en-US" altLang="en-US" dirty="0"/>
              <a:t>Random access: used for a small number</a:t>
            </a:r>
          </a:p>
          <a:p>
            <a:pPr lvl="2"/>
            <a:r>
              <a:rPr lang="en-US" altLang="en-US" dirty="0"/>
              <a:t>Sequential access: used for a large number</a:t>
            </a:r>
          </a:p>
          <a:p>
            <a:pPr lvl="2"/>
            <a:r>
              <a:rPr lang="en-US" altLang="en-US" dirty="0"/>
              <a:t>Uses an index structure and has two parts </a:t>
            </a:r>
          </a:p>
          <a:p>
            <a:pPr lvl="3"/>
            <a:r>
              <a:rPr lang="en-US" altLang="en-US" dirty="0"/>
              <a:t>Indexed value </a:t>
            </a:r>
          </a:p>
          <a:p>
            <a:pPr lvl="3"/>
            <a:r>
              <a:rPr lang="en-US" altLang="en-US" dirty="0"/>
              <a:t>Pointer to the disk location of the record matching the indexed value </a:t>
            </a:r>
          </a:p>
          <a:p>
            <a:pPr lvl="2"/>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662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662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662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6627">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6627">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6627">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6627">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3_Office Theme">
  <a:themeElements>
    <a:clrScheme name="Custom 1">
      <a:dk1>
        <a:srgbClr val="618097"/>
      </a:dk1>
      <a:lt1>
        <a:srgbClr val="FFFFFF"/>
      </a:lt1>
      <a:dk2>
        <a:srgbClr val="000000"/>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1947</Words>
  <Application>Microsoft Office PowerPoint</Application>
  <PresentationFormat>On-screen Show (4:3)</PresentationFormat>
  <Paragraphs>281</Paragraphs>
  <Slides>51</Slides>
  <Notes>11</Notes>
  <HiddenSlides>0</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51</vt:i4>
      </vt:variant>
    </vt:vector>
  </HeadingPairs>
  <TitlesOfParts>
    <vt:vector size="64" baseType="lpstr">
      <vt:lpstr>ＭＳ Ｐゴシック</vt:lpstr>
      <vt:lpstr>Arial</vt:lpstr>
      <vt:lpstr>Arial Narrow</vt:lpstr>
      <vt:lpstr>Calibri</vt:lpstr>
      <vt:lpstr>DINPro-CondBlack</vt:lpstr>
      <vt:lpstr>Folio Std Light</vt:lpstr>
      <vt:lpstr>Folio Std Medium</vt:lpstr>
      <vt:lpstr>Franklin Gothic Medium</vt:lpstr>
      <vt:lpstr>Lucida Grande</vt:lpstr>
      <vt:lpstr>Rockwell</vt:lpstr>
      <vt:lpstr>Tahoma</vt:lpstr>
      <vt:lpstr>Times New Roman</vt:lpstr>
      <vt:lpstr>3_Office Theme</vt:lpstr>
      <vt:lpstr>PowerPoint Presentation</vt:lpstr>
      <vt:lpstr>Learning Objectives (1 of 2)</vt:lpstr>
      <vt:lpstr>Learning Objectives (2 of 2)</vt:lpstr>
      <vt:lpstr>Databases </vt:lpstr>
      <vt:lpstr>3.2 Interaction between the User, DBMS, and Database</vt:lpstr>
      <vt:lpstr>Types of Data in a Database </vt:lpstr>
      <vt:lpstr>Methods for Accessing Files (1 of 3)</vt:lpstr>
      <vt:lpstr>Methods for Accessing Files (2 of 3)</vt:lpstr>
      <vt:lpstr>Methods for Accessing Files (3 of 3)</vt:lpstr>
      <vt:lpstr>Logical Database Design (1 of 3)</vt:lpstr>
      <vt:lpstr>Logical Database Design (2 of 3)</vt:lpstr>
      <vt:lpstr>Logical Database Design (3 of 3)</vt:lpstr>
      <vt:lpstr>3.3 A Hierarchical Model</vt:lpstr>
      <vt:lpstr>3.4 A Network Model</vt:lpstr>
      <vt:lpstr>The Relational Model (1 of 4)</vt:lpstr>
      <vt:lpstr>The Relational Model (2 of 4)</vt:lpstr>
      <vt:lpstr>The Relational Model (3 of 4)</vt:lpstr>
      <vt:lpstr>The Relational Model (4 of 4)</vt:lpstr>
      <vt:lpstr>Components of a DBMS (1 of 4)</vt:lpstr>
      <vt:lpstr>Components of a DBMS (2 of 4)</vt:lpstr>
      <vt:lpstr>Components of a DBMS (3 of 4)</vt:lpstr>
      <vt:lpstr>Components of a DBMS (4 of 4)</vt:lpstr>
      <vt:lpstr>Recent Trends in Database Design and Use </vt:lpstr>
      <vt:lpstr>Data-Driven Web Sites</vt:lpstr>
      <vt:lpstr>Distributed Databases (1 of 2)</vt:lpstr>
      <vt:lpstr>Distributed Databases (2 of 2)</vt:lpstr>
      <vt:lpstr>Object-Oriented Databases (1 of 2)</vt:lpstr>
      <vt:lpstr>Object-Oriented Databases (2 of 2)</vt:lpstr>
      <vt:lpstr>Data Warehouses (1 of 2)</vt:lpstr>
      <vt:lpstr>Data Warehouses (2 of 2)</vt:lpstr>
      <vt:lpstr>3.6 A Data Warehouse Configuration</vt:lpstr>
      <vt:lpstr>Input</vt:lpstr>
      <vt:lpstr>ETL</vt:lpstr>
      <vt:lpstr>Storage </vt:lpstr>
      <vt:lpstr>Output (1 of 3)</vt:lpstr>
      <vt:lpstr>Output (2 of 3)</vt:lpstr>
      <vt:lpstr>Output (3 of 3)</vt:lpstr>
      <vt:lpstr>Data Marts (1 of 2)</vt:lpstr>
      <vt:lpstr>Data Marts (2 of 2)</vt:lpstr>
      <vt:lpstr>Business Analytics (1 of 3)</vt:lpstr>
      <vt:lpstr>Business Analytics (2 of 3)</vt:lpstr>
      <vt:lpstr>Business Analytics (3 of 3) </vt:lpstr>
      <vt:lpstr>The Big Data Era (1 of 3)</vt:lpstr>
      <vt:lpstr>The Big Data Era (2 of 3)</vt:lpstr>
      <vt:lpstr>The Big Data Era (3 of 3)</vt:lpstr>
      <vt:lpstr>Database Marketing (1 of 3)</vt:lpstr>
      <vt:lpstr>Database Marketing (2 of 3)</vt:lpstr>
      <vt:lpstr>Database Marketing (3 of 3)</vt:lpstr>
      <vt:lpstr>Summary (1 of 2)</vt:lpstr>
      <vt:lpstr>Summary (2 of 2)</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2018-07-04T00:10:34Z</dcterms:created>
  <dcterms:modified xsi:type="dcterms:W3CDTF">2018-07-10T19:04:12Z</dcterms:modified>
</cp:coreProperties>
</file>

<file path=docProps/thumbnail.jpeg>
</file>